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79" r:id="rId4"/>
    <p:sldId id="258" r:id="rId5"/>
    <p:sldId id="280" r:id="rId6"/>
    <p:sldId id="266" r:id="rId7"/>
    <p:sldId id="291" r:id="rId8"/>
    <p:sldId id="285" r:id="rId9"/>
    <p:sldId id="259" r:id="rId10"/>
    <p:sldId id="295" r:id="rId11"/>
    <p:sldId id="296" r:id="rId12"/>
    <p:sldId id="265" r:id="rId13"/>
    <p:sldId id="282" r:id="rId14"/>
    <p:sldId id="260" r:id="rId15"/>
    <p:sldId id="267" r:id="rId16"/>
    <p:sldId id="263" r:id="rId17"/>
    <p:sldId id="297" r:id="rId18"/>
    <p:sldId id="292" r:id="rId19"/>
    <p:sldId id="284" r:id="rId20"/>
    <p:sldId id="268" r:id="rId21"/>
    <p:sldId id="293" r:id="rId22"/>
    <p:sldId id="283" r:id="rId23"/>
    <p:sldId id="287" r:id="rId24"/>
    <p:sldId id="294"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A62C"/>
    <a:srgbClr val="255F93"/>
    <a:srgbClr val="51A1D4"/>
    <a:srgbClr val="6EA92D"/>
    <a:srgbClr val="507FA8"/>
    <a:srgbClr val="92D050"/>
    <a:srgbClr val="2E75B6"/>
    <a:srgbClr val="A8C3DC"/>
    <a:srgbClr val="6FB7D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4660"/>
  </p:normalViewPr>
  <p:slideViewPr>
    <p:cSldViewPr snapToGrid="0">
      <p:cViewPr varScale="1">
        <p:scale>
          <a:sx n="62" d="100"/>
          <a:sy n="62" d="100"/>
        </p:scale>
        <p:origin x="9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1BF4A-47CD-4423-A1AC-615A05029B10}" type="datetimeFigureOut">
              <a:rPr lang="zh-CN" altLang="en-US" smtClean="0"/>
              <a:t>2019-10-28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09CEC-C0E6-4BE0-AFAB-B87F14704AFA}" type="slidenum">
              <a:rPr lang="zh-CN" altLang="en-US" smtClean="0"/>
              <a:t>‹#›</a:t>
            </a:fld>
            <a:endParaRPr lang="zh-CN" altLang="en-US"/>
          </a:p>
        </p:txBody>
      </p:sp>
    </p:spTree>
    <p:extLst>
      <p:ext uri="{BB962C8B-B14F-4D97-AF65-F5344CB8AC3E}">
        <p14:creationId xmlns:p14="http://schemas.microsoft.com/office/powerpoint/2010/main" val="288573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t>1</a:t>
            </a:fld>
            <a:endParaRPr lang="zh-CN" altLang="en-US"/>
          </a:p>
        </p:txBody>
      </p:sp>
    </p:spTree>
    <p:extLst>
      <p:ext uri="{BB962C8B-B14F-4D97-AF65-F5344CB8AC3E}">
        <p14:creationId xmlns:p14="http://schemas.microsoft.com/office/powerpoint/2010/main" val="2853099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10</a:t>
            </a:fld>
            <a:endParaRPr lang="zh-CN" altLang="en-US"/>
          </a:p>
        </p:txBody>
      </p:sp>
    </p:spTree>
    <p:extLst>
      <p:ext uri="{BB962C8B-B14F-4D97-AF65-F5344CB8AC3E}">
        <p14:creationId xmlns:p14="http://schemas.microsoft.com/office/powerpoint/2010/main" val="173116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11</a:t>
            </a:fld>
            <a:endParaRPr lang="zh-CN" altLang="en-US"/>
          </a:p>
        </p:txBody>
      </p:sp>
    </p:spTree>
    <p:extLst>
      <p:ext uri="{BB962C8B-B14F-4D97-AF65-F5344CB8AC3E}">
        <p14:creationId xmlns:p14="http://schemas.microsoft.com/office/powerpoint/2010/main" val="2657003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12</a:t>
            </a:fld>
            <a:endParaRPr lang="zh-CN" altLang="en-US"/>
          </a:p>
        </p:txBody>
      </p:sp>
    </p:spTree>
    <p:extLst>
      <p:ext uri="{BB962C8B-B14F-4D97-AF65-F5344CB8AC3E}">
        <p14:creationId xmlns:p14="http://schemas.microsoft.com/office/powerpoint/2010/main" val="48002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13</a:t>
            </a:fld>
            <a:endParaRPr lang="zh-CN" altLang="en-US"/>
          </a:p>
        </p:txBody>
      </p:sp>
    </p:spTree>
    <p:extLst>
      <p:ext uri="{BB962C8B-B14F-4D97-AF65-F5344CB8AC3E}">
        <p14:creationId xmlns:p14="http://schemas.microsoft.com/office/powerpoint/2010/main" val="332734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14</a:t>
            </a:fld>
            <a:endParaRPr lang="zh-CN" altLang="en-US"/>
          </a:p>
        </p:txBody>
      </p:sp>
    </p:spTree>
    <p:extLst>
      <p:ext uri="{BB962C8B-B14F-4D97-AF65-F5344CB8AC3E}">
        <p14:creationId xmlns:p14="http://schemas.microsoft.com/office/powerpoint/2010/main" val="6955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15</a:t>
            </a:fld>
            <a:endParaRPr lang="zh-CN" altLang="en-US"/>
          </a:p>
        </p:txBody>
      </p:sp>
    </p:spTree>
    <p:extLst>
      <p:ext uri="{BB962C8B-B14F-4D97-AF65-F5344CB8AC3E}">
        <p14:creationId xmlns:p14="http://schemas.microsoft.com/office/powerpoint/2010/main" val="35573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16</a:t>
            </a:fld>
            <a:endParaRPr lang="zh-CN" altLang="en-US"/>
          </a:p>
        </p:txBody>
      </p:sp>
    </p:spTree>
    <p:extLst>
      <p:ext uri="{BB962C8B-B14F-4D97-AF65-F5344CB8AC3E}">
        <p14:creationId xmlns:p14="http://schemas.microsoft.com/office/powerpoint/2010/main" val="101039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17</a:t>
            </a:fld>
            <a:endParaRPr lang="zh-CN" altLang="en-US"/>
          </a:p>
        </p:txBody>
      </p:sp>
    </p:spTree>
    <p:extLst>
      <p:ext uri="{BB962C8B-B14F-4D97-AF65-F5344CB8AC3E}">
        <p14:creationId xmlns:p14="http://schemas.microsoft.com/office/powerpoint/2010/main" val="3003517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18</a:t>
            </a:fld>
            <a:endParaRPr lang="zh-CN" altLang="en-US"/>
          </a:p>
        </p:txBody>
      </p:sp>
    </p:spTree>
    <p:extLst>
      <p:ext uri="{BB962C8B-B14F-4D97-AF65-F5344CB8AC3E}">
        <p14:creationId xmlns:p14="http://schemas.microsoft.com/office/powerpoint/2010/main" val="57057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19</a:t>
            </a:fld>
            <a:endParaRPr lang="zh-CN" altLang="en-US"/>
          </a:p>
        </p:txBody>
      </p:sp>
    </p:spTree>
    <p:extLst>
      <p:ext uri="{BB962C8B-B14F-4D97-AF65-F5344CB8AC3E}">
        <p14:creationId xmlns:p14="http://schemas.microsoft.com/office/powerpoint/2010/main" val="417915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2</a:t>
            </a:fld>
            <a:endParaRPr lang="zh-CN" altLang="en-US"/>
          </a:p>
        </p:txBody>
      </p:sp>
    </p:spTree>
    <p:extLst>
      <p:ext uri="{BB962C8B-B14F-4D97-AF65-F5344CB8AC3E}">
        <p14:creationId xmlns:p14="http://schemas.microsoft.com/office/powerpoint/2010/main" val="129665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20</a:t>
            </a:fld>
            <a:endParaRPr lang="zh-CN" altLang="en-US"/>
          </a:p>
        </p:txBody>
      </p:sp>
    </p:spTree>
    <p:extLst>
      <p:ext uri="{BB962C8B-B14F-4D97-AF65-F5344CB8AC3E}">
        <p14:creationId xmlns:p14="http://schemas.microsoft.com/office/powerpoint/2010/main" val="2413946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21</a:t>
            </a:fld>
            <a:endParaRPr lang="zh-CN" altLang="en-US"/>
          </a:p>
        </p:txBody>
      </p:sp>
    </p:spTree>
    <p:extLst>
      <p:ext uri="{BB962C8B-B14F-4D97-AF65-F5344CB8AC3E}">
        <p14:creationId xmlns:p14="http://schemas.microsoft.com/office/powerpoint/2010/main" val="298205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22</a:t>
            </a:fld>
            <a:endParaRPr lang="zh-CN" altLang="en-US"/>
          </a:p>
        </p:txBody>
      </p:sp>
    </p:spTree>
    <p:extLst>
      <p:ext uri="{BB962C8B-B14F-4D97-AF65-F5344CB8AC3E}">
        <p14:creationId xmlns:p14="http://schemas.microsoft.com/office/powerpoint/2010/main" val="822140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23</a:t>
            </a:fld>
            <a:endParaRPr lang="zh-CN" altLang="en-US"/>
          </a:p>
        </p:txBody>
      </p:sp>
    </p:spTree>
    <p:extLst>
      <p:ext uri="{BB962C8B-B14F-4D97-AF65-F5344CB8AC3E}">
        <p14:creationId xmlns:p14="http://schemas.microsoft.com/office/powerpoint/2010/main" val="3036852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t>24</a:t>
            </a:fld>
            <a:endParaRPr lang="zh-CN" altLang="en-US"/>
          </a:p>
        </p:txBody>
      </p:sp>
    </p:spTree>
    <p:extLst>
      <p:ext uri="{BB962C8B-B14F-4D97-AF65-F5344CB8AC3E}">
        <p14:creationId xmlns:p14="http://schemas.microsoft.com/office/powerpoint/2010/main" val="9864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3</a:t>
            </a:fld>
            <a:endParaRPr lang="zh-CN" altLang="en-US"/>
          </a:p>
        </p:txBody>
      </p:sp>
    </p:spTree>
    <p:extLst>
      <p:ext uri="{BB962C8B-B14F-4D97-AF65-F5344CB8AC3E}">
        <p14:creationId xmlns:p14="http://schemas.microsoft.com/office/powerpoint/2010/main" val="383221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4</a:t>
            </a:fld>
            <a:endParaRPr lang="zh-CN" altLang="en-US"/>
          </a:p>
        </p:txBody>
      </p:sp>
    </p:spTree>
    <p:extLst>
      <p:ext uri="{BB962C8B-B14F-4D97-AF65-F5344CB8AC3E}">
        <p14:creationId xmlns:p14="http://schemas.microsoft.com/office/powerpoint/2010/main" val="380867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5</a:t>
            </a:fld>
            <a:endParaRPr lang="zh-CN" altLang="en-US"/>
          </a:p>
        </p:txBody>
      </p:sp>
    </p:spTree>
    <p:extLst>
      <p:ext uri="{BB962C8B-B14F-4D97-AF65-F5344CB8AC3E}">
        <p14:creationId xmlns:p14="http://schemas.microsoft.com/office/powerpoint/2010/main" val="146042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6</a:t>
            </a:fld>
            <a:endParaRPr lang="zh-CN" altLang="en-US"/>
          </a:p>
        </p:txBody>
      </p:sp>
    </p:spTree>
    <p:extLst>
      <p:ext uri="{BB962C8B-B14F-4D97-AF65-F5344CB8AC3E}">
        <p14:creationId xmlns:p14="http://schemas.microsoft.com/office/powerpoint/2010/main" val="420625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7</a:t>
            </a:fld>
            <a:endParaRPr lang="zh-CN" altLang="en-US"/>
          </a:p>
        </p:txBody>
      </p:sp>
    </p:spTree>
    <p:extLst>
      <p:ext uri="{BB962C8B-B14F-4D97-AF65-F5344CB8AC3E}">
        <p14:creationId xmlns:p14="http://schemas.microsoft.com/office/powerpoint/2010/main" val="321284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8</a:t>
            </a:fld>
            <a:endParaRPr lang="zh-CN" altLang="en-US"/>
          </a:p>
        </p:txBody>
      </p:sp>
    </p:spTree>
    <p:extLst>
      <p:ext uri="{BB962C8B-B14F-4D97-AF65-F5344CB8AC3E}">
        <p14:creationId xmlns:p14="http://schemas.microsoft.com/office/powerpoint/2010/main" val="307103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t>9</a:t>
            </a:fld>
            <a:endParaRPr lang="zh-CN" altLang="en-US"/>
          </a:p>
        </p:txBody>
      </p:sp>
    </p:spTree>
    <p:extLst>
      <p:ext uri="{BB962C8B-B14F-4D97-AF65-F5344CB8AC3E}">
        <p14:creationId xmlns:p14="http://schemas.microsoft.com/office/powerpoint/2010/main" val="405793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弦形 7"/>
          <p:cNvSpPr/>
          <p:nvPr/>
        </p:nvSpPr>
        <p:spPr>
          <a:xfrm rot="16200000">
            <a:off x="310443" y="146756"/>
            <a:ext cx="502358" cy="502358"/>
          </a:xfrm>
          <a:prstGeom prst="chord">
            <a:avLst>
              <a:gd name="adj1" fmla="val 20355507"/>
              <a:gd name="adj2" fmla="val 16200000"/>
            </a:avLst>
          </a:prstGeom>
          <a:solidFill>
            <a:srgbClr val="6FB7D4"/>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6FB7D4"/>
                </a:solidFill>
              </a:rPr>
              <a:t>LOGO</a:t>
            </a:r>
            <a:endParaRPr lang="zh-CN" altLang="en-US" sz="2800" b="1" dirty="0">
              <a:solidFill>
                <a:srgbClr val="6FB7D4"/>
              </a:solidFill>
            </a:endParaRPr>
          </a:p>
        </p:txBody>
      </p:sp>
    </p:spTree>
    <p:extLst>
      <p:ext uri="{BB962C8B-B14F-4D97-AF65-F5344CB8AC3E}">
        <p14:creationId xmlns:p14="http://schemas.microsoft.com/office/powerpoint/2010/main" val="9864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342292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18582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弦形 10"/>
          <p:cNvSpPr/>
          <p:nvPr userDrawn="1"/>
        </p:nvSpPr>
        <p:spPr>
          <a:xfrm rot="16200000">
            <a:off x="310443" y="146756"/>
            <a:ext cx="502358" cy="502358"/>
          </a:xfrm>
          <a:prstGeom prst="chord">
            <a:avLst>
              <a:gd name="adj1" fmla="val 20355507"/>
              <a:gd name="adj2" fmla="val 16200000"/>
            </a:avLst>
          </a:prstGeom>
          <a:solidFill>
            <a:srgbClr val="6385A8"/>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6385A8"/>
                </a:solidFill>
              </a:rPr>
              <a:t>LOGO</a:t>
            </a:r>
            <a:endParaRPr lang="zh-CN" altLang="en-US" sz="2800" b="1" dirty="0">
              <a:solidFill>
                <a:srgbClr val="6385A8"/>
              </a:solidFill>
            </a:endParaRPr>
          </a:p>
        </p:txBody>
      </p:sp>
    </p:spTree>
    <p:extLst>
      <p:ext uri="{BB962C8B-B14F-4D97-AF65-F5344CB8AC3E}">
        <p14:creationId xmlns:p14="http://schemas.microsoft.com/office/powerpoint/2010/main" val="40353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弦形 6"/>
          <p:cNvSpPr/>
          <p:nvPr userDrawn="1"/>
        </p:nvSpPr>
        <p:spPr>
          <a:xfrm rot="16200000">
            <a:off x="310443" y="146756"/>
            <a:ext cx="502358" cy="502358"/>
          </a:xfrm>
          <a:prstGeom prst="chord">
            <a:avLst>
              <a:gd name="adj1" fmla="val 20355507"/>
              <a:gd name="adj2" fmla="val 16200000"/>
            </a:avLst>
          </a:prstGeom>
          <a:solidFill>
            <a:srgbClr val="ABCE3A"/>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ABCE3A"/>
                </a:solidFill>
              </a:rPr>
              <a:t>LOGO</a:t>
            </a:r>
            <a:endParaRPr lang="zh-CN" altLang="en-US" sz="2800" b="1" dirty="0">
              <a:solidFill>
                <a:srgbClr val="ABCE3A"/>
              </a:solidFill>
            </a:endParaRPr>
          </a:p>
        </p:txBody>
      </p:sp>
    </p:spTree>
    <p:extLst>
      <p:ext uri="{BB962C8B-B14F-4D97-AF65-F5344CB8AC3E}">
        <p14:creationId xmlns:p14="http://schemas.microsoft.com/office/powerpoint/2010/main" val="20921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弦形 7"/>
          <p:cNvSpPr/>
          <p:nvPr userDrawn="1"/>
        </p:nvSpPr>
        <p:spPr>
          <a:xfrm rot="16200000">
            <a:off x="310443" y="146756"/>
            <a:ext cx="502358" cy="502358"/>
          </a:xfrm>
          <a:prstGeom prst="chord">
            <a:avLst>
              <a:gd name="adj1" fmla="val 20355507"/>
              <a:gd name="adj2" fmla="val 16200000"/>
            </a:avLst>
          </a:prstGeom>
          <a:solidFill>
            <a:srgbClr val="225877"/>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225877"/>
                </a:solidFill>
              </a:rPr>
              <a:t>LOGO</a:t>
            </a:r>
            <a:endParaRPr lang="zh-CN" altLang="en-US" sz="2800" b="1" dirty="0">
              <a:solidFill>
                <a:srgbClr val="225877"/>
              </a:solidFill>
            </a:endParaRPr>
          </a:p>
        </p:txBody>
      </p:sp>
    </p:spTree>
    <p:extLst>
      <p:ext uri="{BB962C8B-B14F-4D97-AF65-F5344CB8AC3E}">
        <p14:creationId xmlns:p14="http://schemas.microsoft.com/office/powerpoint/2010/main" val="37929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205446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170382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65150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118255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t>2019-10-28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t>‹#›</a:t>
            </a:fld>
            <a:endParaRPr lang="zh-CN" altLang="en-US"/>
          </a:p>
        </p:txBody>
      </p:sp>
    </p:spTree>
    <p:extLst>
      <p:ext uri="{BB962C8B-B14F-4D97-AF65-F5344CB8AC3E}">
        <p14:creationId xmlns:p14="http://schemas.microsoft.com/office/powerpoint/2010/main" val="135011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936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p:nvGrpSpPr>
        <p:grpSpPr>
          <a:xfrm>
            <a:off x="0" y="-80037"/>
            <a:ext cx="12192000" cy="7128935"/>
            <a:chOff x="0" y="-270935"/>
            <a:chExt cx="12192000" cy="7128935"/>
          </a:xfrm>
        </p:grpSpPr>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24175" b="216"/>
            <a:stretch/>
          </p:blipFill>
          <p:spPr>
            <a:xfrm>
              <a:off x="0" y="-270935"/>
              <a:ext cx="12192000" cy="5207002"/>
            </a:xfrm>
            <a:prstGeom prst="rect">
              <a:avLst/>
            </a:prstGeom>
          </p:spPr>
        </p:pic>
        <p:pic>
          <p:nvPicPr>
            <p:cNvPr id="9" name="图片 8"/>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84498" b="216"/>
            <a:stretch/>
          </p:blipFill>
          <p:spPr>
            <a:xfrm>
              <a:off x="0" y="3883378"/>
              <a:ext cx="12192000" cy="2974622"/>
            </a:xfrm>
            <a:prstGeom prst="rect">
              <a:avLst/>
            </a:prstGeom>
          </p:spPr>
        </p:pic>
      </p:grpSp>
      <p:sp>
        <p:nvSpPr>
          <p:cNvPr id="12" name="文本框 11"/>
          <p:cNvSpPr txBox="1"/>
          <p:nvPr/>
        </p:nvSpPr>
        <p:spPr>
          <a:xfrm>
            <a:off x="1454838" y="5901521"/>
            <a:ext cx="9668385" cy="646331"/>
          </a:xfrm>
          <a:prstGeom prst="rect">
            <a:avLst/>
          </a:prstGeom>
          <a:noFill/>
        </p:spPr>
        <p:txBody>
          <a:bodyPr wrap="square" rtlCol="0">
            <a:spAutoFit/>
          </a:bodyPr>
          <a:lstStyle/>
          <a:p>
            <a:r>
              <a:rPr lang="en-US" altLang="zh-CN" sz="3600" dirty="0">
                <a:solidFill>
                  <a:srgbClr val="A8C3DC"/>
                </a:solidFill>
                <a:latin typeface="微软雅黑" panose="020B0503020204020204" pitchFamily="34" charset="-122"/>
                <a:ea typeface="微软雅黑" panose="020B0503020204020204" pitchFamily="34" charset="-122"/>
              </a:rPr>
              <a:t> </a:t>
            </a:r>
            <a:r>
              <a:rPr lang="zh-CN" altLang="en-US" sz="3600" dirty="0">
                <a:solidFill>
                  <a:srgbClr val="A8C3DC"/>
                </a:solidFill>
                <a:latin typeface="微软雅黑" panose="020B0503020204020204" pitchFamily="34" charset="-122"/>
                <a:ea typeface="微软雅黑" panose="020B0503020204020204" pitchFamily="34" charset="-122"/>
              </a:rPr>
              <a:t>山西煜晋华兴通信科技股份有限公司人才招聘</a:t>
            </a:r>
          </a:p>
        </p:txBody>
      </p:sp>
      <p:sp>
        <p:nvSpPr>
          <p:cNvPr id="13" name="文本框 12"/>
          <p:cNvSpPr txBox="1"/>
          <p:nvPr/>
        </p:nvSpPr>
        <p:spPr>
          <a:xfrm>
            <a:off x="3482622" y="4331861"/>
            <a:ext cx="5226756" cy="1569660"/>
          </a:xfrm>
          <a:prstGeom prst="rect">
            <a:avLst/>
          </a:prstGeom>
          <a:noFill/>
        </p:spPr>
        <p:txBody>
          <a:bodyPr wrap="square" rtlCol="0">
            <a:spAutoFit/>
          </a:bodyPr>
          <a:lstStyle/>
          <a:p>
            <a:r>
              <a:rPr lang="zh-CN" altLang="en-US" sz="9600" b="1" dirty="0">
                <a:solidFill>
                  <a:srgbClr val="51A1D4"/>
                </a:solidFill>
                <a:effectLst>
                  <a:outerShdw blurRad="50800" dist="38100" dir="16200000" rotWithShape="0">
                    <a:prstClr val="black">
                      <a:alpha val="40000"/>
                    </a:prstClr>
                  </a:outerShdw>
                </a:effectLst>
                <a:latin typeface="微软雅黑" panose="020B0503020204020204" pitchFamily="34" charset="-122"/>
                <a:ea typeface="微软雅黑" panose="020B0503020204020204" pitchFamily="34" charset="-122"/>
              </a:rPr>
              <a:t>梦想起航</a:t>
            </a:r>
          </a:p>
        </p:txBody>
      </p:sp>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9068" y="0"/>
            <a:ext cx="1224963" cy="896038"/>
          </a:xfrm>
          <a:prstGeom prst="rect">
            <a:avLst/>
          </a:prstGeom>
        </p:spPr>
      </p:pic>
    </p:spTree>
    <p:extLst>
      <p:ext uri="{BB962C8B-B14F-4D97-AF65-F5344CB8AC3E}">
        <p14:creationId xmlns:p14="http://schemas.microsoft.com/office/powerpoint/2010/main" val="20187615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a:spLocks noChangeArrowheads="1"/>
          </p:cNvSpPr>
          <p:nvPr/>
        </p:nvSpPr>
        <p:spPr bwMode="auto">
          <a:xfrm>
            <a:off x="1167611" y="245710"/>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企业文化</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8" name="矩形 27"/>
          <p:cNvSpPr>
            <a:spLocks noChangeArrowheads="1"/>
          </p:cNvSpPr>
          <p:nvPr/>
        </p:nvSpPr>
        <p:spPr bwMode="auto">
          <a:xfrm>
            <a:off x="709089" y="1393794"/>
            <a:ext cx="6186784" cy="528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50000"/>
              </a:lnSpc>
              <a:spcBef>
                <a:spcPct val="50000"/>
              </a:spcBef>
              <a:buFontTx/>
              <a:buNone/>
              <a:defRPr/>
            </a:pPr>
            <a:r>
              <a:rPr lang="zh-CN" altLang="en-US" sz="1600" dirty="0">
                <a:latin typeface="微软雅黑" charset="0"/>
                <a:ea typeface="微软雅黑" charset="0"/>
                <a:cs typeface="+mn-ea"/>
              </a:rPr>
              <a:t>核心价值观</a:t>
            </a:r>
            <a:r>
              <a:rPr lang="en-US" altLang="zh-CN" sz="1600" dirty="0">
                <a:latin typeface="微软雅黑" charset="0"/>
                <a:ea typeface="微软雅黑" charset="0"/>
                <a:cs typeface="+mn-ea"/>
              </a:rPr>
              <a:t>:</a:t>
            </a:r>
            <a:r>
              <a:rPr lang="zh-CN" altLang="en-US" sz="1600" dirty="0">
                <a:latin typeface="微软雅黑" charset="0"/>
                <a:ea typeface="微软雅黑" charset="0"/>
                <a:cs typeface="+mn-ea"/>
              </a:rPr>
              <a:t>是一个企业最重要和最持久的指导原则，是不需要任何外部证明的一系列永恒的根本信条。</a:t>
            </a:r>
          </a:p>
          <a:p>
            <a:pPr>
              <a:lnSpc>
                <a:spcPct val="150000"/>
              </a:lnSpc>
              <a:spcBef>
                <a:spcPct val="50000"/>
              </a:spcBef>
              <a:buFont typeface="Arial" panose="020B0604020202020204" pitchFamily="34" charset="0"/>
              <a:buChar char="•"/>
              <a:defRPr/>
            </a:pPr>
            <a:r>
              <a:rPr lang="zh-CN" altLang="en-US" sz="1600" dirty="0">
                <a:latin typeface="微软雅黑" charset="0"/>
                <a:ea typeface="微软雅黑" charset="0"/>
                <a:cs typeface="+mn-ea"/>
              </a:rPr>
              <a:t>是企业的思想路线</a:t>
            </a:r>
          </a:p>
          <a:p>
            <a:pPr>
              <a:lnSpc>
                <a:spcPct val="150000"/>
              </a:lnSpc>
              <a:spcBef>
                <a:spcPct val="50000"/>
              </a:spcBef>
              <a:buFont typeface="Arial" panose="020B0604020202020204" pitchFamily="34" charset="0"/>
              <a:buChar char="•"/>
              <a:defRPr/>
            </a:pPr>
            <a:r>
              <a:rPr lang="zh-CN" altLang="en-US" sz="1600" dirty="0">
                <a:latin typeface="微软雅黑" charset="0"/>
                <a:ea typeface="微软雅黑" charset="0"/>
                <a:cs typeface="+mn-ea"/>
              </a:rPr>
              <a:t>是员工自觉遵循的基本想法和行动指南</a:t>
            </a:r>
          </a:p>
          <a:p>
            <a:pPr>
              <a:lnSpc>
                <a:spcPct val="150000"/>
              </a:lnSpc>
              <a:spcBef>
                <a:spcPct val="50000"/>
              </a:spcBef>
              <a:buFont typeface="Arial" panose="020B0604020202020204" pitchFamily="34" charset="0"/>
              <a:buChar char="•"/>
              <a:defRPr/>
            </a:pPr>
            <a:r>
              <a:rPr lang="zh-CN" altLang="en-US" sz="1600" dirty="0">
                <a:latin typeface="微软雅黑" charset="0"/>
                <a:ea typeface="微软雅黑" charset="0"/>
                <a:cs typeface="+mn-ea"/>
              </a:rPr>
              <a:t>是企业的思维方式</a:t>
            </a:r>
          </a:p>
          <a:p>
            <a:pPr>
              <a:lnSpc>
                <a:spcPct val="150000"/>
              </a:lnSpc>
              <a:spcBef>
                <a:spcPct val="50000"/>
              </a:spcBef>
              <a:buFont typeface="Arial" panose="020B0604020202020204" pitchFamily="34" charset="0"/>
              <a:buChar char="•"/>
              <a:defRPr/>
            </a:pPr>
            <a:r>
              <a:rPr lang="zh-CN" altLang="en-US" sz="1600" dirty="0">
                <a:latin typeface="微软雅黑" charset="0"/>
                <a:ea typeface="微软雅黑" charset="0"/>
                <a:cs typeface="+mn-ea"/>
              </a:rPr>
              <a:t>是企业的基本个性</a:t>
            </a:r>
            <a:endParaRPr lang="en-US" altLang="zh-CN" sz="1600" dirty="0">
              <a:latin typeface="微软雅黑" charset="0"/>
              <a:ea typeface="微软雅黑" charset="0"/>
              <a:cs typeface="+mn-ea"/>
            </a:endParaRPr>
          </a:p>
          <a:p>
            <a:pPr>
              <a:lnSpc>
                <a:spcPct val="150000"/>
              </a:lnSpc>
              <a:spcBef>
                <a:spcPct val="50000"/>
              </a:spcBef>
              <a:buFont typeface="Arial" panose="020B0604020202020204" pitchFamily="34" charset="0"/>
              <a:buChar char="•"/>
              <a:defRPr/>
            </a:pPr>
            <a:r>
              <a:rPr lang="zh-CN" altLang="en-US" sz="1600" dirty="0">
                <a:latin typeface="微软雅黑" charset="0"/>
                <a:ea typeface="微软雅黑" charset="0"/>
                <a:cs typeface="+mn-ea"/>
              </a:rPr>
              <a:t>诠释：核心价值观的标准</a:t>
            </a:r>
          </a:p>
          <a:p>
            <a:pPr algn="ctr">
              <a:lnSpc>
                <a:spcPct val="155000"/>
              </a:lnSpc>
            </a:pPr>
            <a:r>
              <a:rPr lang="zh-CN" altLang="en-US" sz="1600" dirty="0">
                <a:latin typeface="微软雅黑" charset="0"/>
                <a:ea typeface="微软雅黑" charset="0"/>
                <a:cs typeface="+mn-ea"/>
              </a:rPr>
              <a:t>利益诚可贵，</a:t>
            </a:r>
          </a:p>
          <a:p>
            <a:pPr algn="ctr">
              <a:lnSpc>
                <a:spcPct val="155000"/>
              </a:lnSpc>
            </a:pPr>
            <a:r>
              <a:rPr lang="zh-CN" altLang="en-US" sz="1600" dirty="0">
                <a:latin typeface="微软雅黑" charset="0"/>
                <a:ea typeface="微软雅黑" charset="0"/>
                <a:cs typeface="+mn-ea"/>
              </a:rPr>
              <a:t>仁义价更高，</a:t>
            </a:r>
          </a:p>
          <a:p>
            <a:pPr algn="ctr">
              <a:lnSpc>
                <a:spcPct val="155000"/>
              </a:lnSpc>
            </a:pPr>
            <a:r>
              <a:rPr lang="zh-CN" altLang="en-US" sz="1600" dirty="0">
                <a:latin typeface="微软雅黑" charset="0"/>
                <a:ea typeface="微软雅黑" charset="0"/>
                <a:cs typeface="+mn-ea"/>
              </a:rPr>
              <a:t>若为信誉故，</a:t>
            </a:r>
          </a:p>
          <a:p>
            <a:pPr algn="ctr">
              <a:lnSpc>
                <a:spcPct val="155000"/>
              </a:lnSpc>
            </a:pPr>
            <a:r>
              <a:rPr lang="zh-CN" altLang="en-US" sz="1600" dirty="0">
                <a:latin typeface="微软雅黑" charset="0"/>
                <a:ea typeface="微软雅黑" charset="0"/>
                <a:cs typeface="+mn-ea"/>
              </a:rPr>
              <a:t>二者皆可抛。</a:t>
            </a:r>
          </a:p>
          <a:p>
            <a:pPr>
              <a:lnSpc>
                <a:spcPct val="150000"/>
              </a:lnSpc>
              <a:spcBef>
                <a:spcPct val="50000"/>
              </a:spcBef>
              <a:buFont typeface="Arial" panose="020B0604020202020204" pitchFamily="34" charset="0"/>
              <a:buChar char="•"/>
              <a:defRPr/>
            </a:pPr>
            <a:endParaRPr lang="zh-CN" altLang="en-US" sz="1600" dirty="0">
              <a:latin typeface="微软雅黑" charset="0"/>
              <a:ea typeface="微软雅黑" charset="0"/>
              <a:cs typeface="+mn-ea"/>
            </a:endParaRPr>
          </a:p>
        </p:txBody>
      </p:sp>
      <p:sp>
        <p:nvSpPr>
          <p:cNvPr id="39" name="Text Box 5"/>
          <p:cNvSpPr txBox="1">
            <a:spLocks noChangeArrowheads="1"/>
          </p:cNvSpPr>
          <p:nvPr/>
        </p:nvSpPr>
        <p:spPr bwMode="auto">
          <a:xfrm>
            <a:off x="7966160" y="1674615"/>
            <a:ext cx="3085453" cy="332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46" tIns="42323" rIns="84646" bIns="42323" anchor="ctr"/>
          <a:lstStyle/>
          <a:p>
            <a:endParaRPr lang="zh-CN" altLang="en-US" sz="2400" b="1">
              <a:latin typeface="Times New Roman" panose="02020603050405020304" pitchFamily="18" charset="0"/>
              <a:ea typeface="微软雅黑" panose="020B0503020204020204" pitchFamily="34" charset="-122"/>
            </a:endParaRPr>
          </a:p>
        </p:txBody>
      </p:sp>
      <p:grpSp>
        <p:nvGrpSpPr>
          <p:cNvPr id="40" name="Group 3"/>
          <p:cNvGrpSpPr>
            <a:grpSpLocks/>
          </p:cNvGrpSpPr>
          <p:nvPr/>
        </p:nvGrpSpPr>
        <p:grpSpPr bwMode="auto">
          <a:xfrm>
            <a:off x="7226423" y="1393794"/>
            <a:ext cx="4451412" cy="4759172"/>
            <a:chOff x="0" y="0"/>
            <a:chExt cx="2020" cy="1751"/>
          </a:xfrm>
        </p:grpSpPr>
        <p:pic>
          <p:nvPicPr>
            <p:cNvPr id="41" name="Oval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20"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5"/>
            <p:cNvSpPr txBox="1">
              <a:spLocks noChangeArrowheads="1"/>
            </p:cNvSpPr>
            <p:nvPr/>
          </p:nvSpPr>
          <p:spPr bwMode="auto">
            <a:xfrm>
              <a:off x="300" y="259"/>
              <a:ext cx="1423" cy="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46" tIns="42323" rIns="84646" bIns="42323" anchor="ctr"/>
            <a:lstStyle/>
            <a:p>
              <a:endParaRPr lang="zh-CN" altLang="en-US" sz="2400" b="1">
                <a:latin typeface="Times New Roman" panose="02020603050405020304" pitchFamily="18" charset="0"/>
                <a:ea typeface="微软雅黑" panose="020B0503020204020204" pitchFamily="34" charset="-122"/>
              </a:endParaRPr>
            </a:p>
          </p:txBody>
        </p:sp>
      </p:grpSp>
      <p:sp>
        <p:nvSpPr>
          <p:cNvPr id="43" name="Oval 3"/>
          <p:cNvSpPr>
            <a:spLocks noChangeArrowheads="1"/>
          </p:cNvSpPr>
          <p:nvPr/>
        </p:nvSpPr>
        <p:spPr bwMode="auto">
          <a:xfrm>
            <a:off x="8493310" y="1874654"/>
            <a:ext cx="3151188" cy="3624262"/>
          </a:xfrm>
          <a:prstGeom prst="ellipse">
            <a:avLst/>
          </a:prstGeom>
          <a:solidFill>
            <a:srgbClr val="0070C0">
              <a:alpha val="4313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4646" tIns="42323" rIns="84646" bIns="42323" anchor="ctr"/>
          <a:lstStyle/>
          <a:p>
            <a:endParaRPr lang="zh-CN" altLang="en-US" sz="2400" b="1">
              <a:latin typeface="Times New Roman" panose="02020603050405020304" pitchFamily="18" charset="0"/>
              <a:ea typeface="微软雅黑" panose="020B0503020204020204" pitchFamily="34" charset="-122"/>
            </a:endParaRPr>
          </a:p>
        </p:txBody>
      </p:sp>
      <p:sp>
        <p:nvSpPr>
          <p:cNvPr id="44" name="Oval 9"/>
          <p:cNvSpPr>
            <a:spLocks noChangeArrowheads="1"/>
          </p:cNvSpPr>
          <p:nvPr/>
        </p:nvSpPr>
        <p:spPr bwMode="auto">
          <a:xfrm>
            <a:off x="9606148" y="2614429"/>
            <a:ext cx="2082800" cy="2457450"/>
          </a:xfrm>
          <a:prstGeom prst="ellipse">
            <a:avLst/>
          </a:prstGeom>
          <a:solidFill>
            <a:srgbClr val="0070C0">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4646" tIns="42323" rIns="84646" bIns="42323" anchor="ctr"/>
          <a:lstStyle/>
          <a:p>
            <a:endParaRPr lang="zh-CN" altLang="en-US" b="1">
              <a:latin typeface="Times New Roman" panose="02020603050405020304" pitchFamily="18" charset="0"/>
              <a:ea typeface="微软雅黑" panose="020B0503020204020204" pitchFamily="34" charset="-122"/>
            </a:endParaRPr>
          </a:p>
        </p:txBody>
      </p:sp>
      <p:grpSp>
        <p:nvGrpSpPr>
          <p:cNvPr id="45" name="Group 8"/>
          <p:cNvGrpSpPr>
            <a:grpSpLocks/>
          </p:cNvGrpSpPr>
          <p:nvPr/>
        </p:nvGrpSpPr>
        <p:grpSpPr bwMode="auto">
          <a:xfrm>
            <a:off x="10403073" y="2981141"/>
            <a:ext cx="1293812" cy="1778000"/>
            <a:chOff x="0" y="0"/>
            <a:chExt cx="709" cy="708"/>
          </a:xfrm>
        </p:grpSpPr>
        <p:sp>
          <p:nvSpPr>
            <p:cNvPr id="46" name="Oval 61"/>
            <p:cNvSpPr>
              <a:spLocks noChangeArrowheads="1"/>
            </p:cNvSpPr>
            <p:nvPr/>
          </p:nvSpPr>
          <p:spPr bwMode="auto">
            <a:xfrm>
              <a:off x="0" y="0"/>
              <a:ext cx="709" cy="708"/>
            </a:xfrm>
            <a:prstGeom prst="ellipse">
              <a:avLst/>
            </a:prstGeom>
            <a:solidFill>
              <a:srgbClr val="CA102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spcBef>
                  <a:spcPct val="50000"/>
                </a:spcBef>
              </a:pPr>
              <a:endParaRPr lang="zh-CN" altLang="en-US" b="1">
                <a:latin typeface="HY헤드라인M" pitchFamily="2" charset="-127"/>
                <a:ea typeface="微软雅黑" panose="020B0503020204020204" pitchFamily="34" charset="-122"/>
              </a:endParaRPr>
            </a:p>
          </p:txBody>
        </p:sp>
        <p:sp>
          <p:nvSpPr>
            <p:cNvPr id="47" name="Oval 62"/>
            <p:cNvSpPr>
              <a:spLocks noChangeArrowheads="1"/>
            </p:cNvSpPr>
            <p:nvPr/>
          </p:nvSpPr>
          <p:spPr bwMode="auto">
            <a:xfrm>
              <a:off x="146" y="49"/>
              <a:ext cx="163" cy="170"/>
            </a:xfrm>
            <a:prstGeom prst="ellipse">
              <a:avLst/>
            </a:prstGeom>
            <a:solidFill>
              <a:srgbClr val="CA1022">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b="1">
                <a:latin typeface="Times New Roman" panose="02020603050405020304" pitchFamily="18" charset="0"/>
                <a:ea typeface="微软雅黑" panose="020B0503020204020204" pitchFamily="34" charset="-122"/>
              </a:endParaRPr>
            </a:p>
          </p:txBody>
        </p:sp>
      </p:grpSp>
      <p:sp>
        <p:nvSpPr>
          <p:cNvPr id="48" name="TextBox 43"/>
          <p:cNvSpPr txBox="1">
            <a:spLocks noChangeArrowheads="1"/>
          </p:cNvSpPr>
          <p:nvPr/>
        </p:nvSpPr>
        <p:spPr bwMode="auto">
          <a:xfrm>
            <a:off x="10534835" y="3451041"/>
            <a:ext cx="1066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646" tIns="42323" rIns="84646" bIns="42323">
            <a:spAutoFit/>
          </a:bodyPr>
          <a:lstStyle/>
          <a:p>
            <a:pPr algn="ct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核心      价值观</a:t>
            </a:r>
          </a:p>
        </p:txBody>
      </p:sp>
      <p:sp>
        <p:nvSpPr>
          <p:cNvPr id="49" name="WordArt 74"/>
          <p:cNvSpPr>
            <a:spLocks noChangeArrowheads="1" noChangeShapeType="1" noTextEdit="1"/>
          </p:cNvSpPr>
          <p:nvPr/>
        </p:nvSpPr>
        <p:spPr bwMode="auto">
          <a:xfrm>
            <a:off x="7715435" y="3409766"/>
            <a:ext cx="457200" cy="914400"/>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0000"/>
                </a:solidFill>
                <a:effectLst>
                  <a:outerShdw dist="35921" dir="2700000" algn="ctr" rotWithShape="0">
                    <a:srgbClr val="990000"/>
                  </a:outerShdw>
                </a:effectLst>
                <a:latin typeface="宋体" panose="02010600030101010101" pitchFamily="2" charset="-122"/>
              </a:rPr>
              <a:t>信</a:t>
            </a:r>
          </a:p>
        </p:txBody>
      </p:sp>
      <p:sp>
        <p:nvSpPr>
          <p:cNvPr id="50" name="WordArt 75"/>
          <p:cNvSpPr>
            <a:spLocks noChangeArrowheads="1" noChangeShapeType="1" noTextEdit="1"/>
          </p:cNvSpPr>
          <p:nvPr/>
        </p:nvSpPr>
        <p:spPr bwMode="auto">
          <a:xfrm>
            <a:off x="8782235" y="3409766"/>
            <a:ext cx="457200" cy="914400"/>
          </a:xfrm>
          <a:prstGeom prst="rect">
            <a:avLst/>
          </a:prstGeom>
        </p:spPr>
        <p:txBody>
          <a:bodyPr wrap="none" fromWordArt="1">
            <a:prstTxWarp prst="textPlain">
              <a:avLst>
                <a:gd name="adj" fmla="val 50000"/>
              </a:avLst>
            </a:prstTxWarp>
          </a:bodyPr>
          <a:lstStyle/>
          <a:p>
            <a:pPr algn="ctr"/>
            <a:r>
              <a:rPr lang="zh-CN" altLang="en-US" sz="3600" kern="10" dirty="0">
                <a:ln w="19050">
                  <a:solidFill>
                    <a:srgbClr val="99CCFF"/>
                  </a:solidFill>
                  <a:round/>
                  <a:headEnd/>
                  <a:tailEnd/>
                </a:ln>
                <a:solidFill>
                  <a:srgbClr val="000000"/>
                </a:solidFill>
                <a:effectLst>
                  <a:outerShdw dist="35921" dir="2700000" algn="ctr" rotWithShape="0">
                    <a:srgbClr val="990000"/>
                  </a:outerShdw>
                </a:effectLst>
                <a:latin typeface="宋体" panose="02010600030101010101" pitchFamily="2" charset="-122"/>
              </a:rPr>
              <a:t>义</a:t>
            </a:r>
          </a:p>
        </p:txBody>
      </p:sp>
      <p:sp>
        <p:nvSpPr>
          <p:cNvPr id="51" name="WordArt 76"/>
          <p:cNvSpPr>
            <a:spLocks noChangeArrowheads="1" noChangeShapeType="1" noTextEdit="1"/>
          </p:cNvSpPr>
          <p:nvPr/>
        </p:nvSpPr>
        <p:spPr bwMode="auto">
          <a:xfrm>
            <a:off x="9849035" y="3485966"/>
            <a:ext cx="457200" cy="914400"/>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0000"/>
                </a:solidFill>
                <a:effectLst>
                  <a:outerShdw dist="35921" dir="2700000" algn="ctr" rotWithShape="0">
                    <a:srgbClr val="990000"/>
                  </a:outerShdw>
                </a:effectLst>
                <a:latin typeface="宋体" panose="02010600030101010101" pitchFamily="2" charset="-122"/>
              </a:rPr>
              <a:t>利</a:t>
            </a:r>
          </a:p>
        </p:txBody>
      </p:sp>
      <p:pic>
        <p:nvPicPr>
          <p:cNvPr id="19" name="Picture 1" descr="QQ图片201504240933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3415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a:spLocks noChangeArrowheads="1"/>
          </p:cNvSpPr>
          <p:nvPr/>
        </p:nvSpPr>
        <p:spPr bwMode="auto">
          <a:xfrm>
            <a:off x="1167611" y="245710"/>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企业文化</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8" name="矩形 27"/>
          <p:cNvSpPr>
            <a:spLocks noChangeArrowheads="1"/>
          </p:cNvSpPr>
          <p:nvPr/>
        </p:nvSpPr>
        <p:spPr bwMode="auto">
          <a:xfrm>
            <a:off x="822800" y="878308"/>
            <a:ext cx="6186784" cy="612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pPr>
            <a:r>
              <a:rPr lang="zh-CN" altLang="en-US" sz="1200" b="1" dirty="0">
                <a:solidFill>
                  <a:srgbClr val="FF0000"/>
                </a:solidFill>
                <a:ea typeface="微软雅黑" panose="020B0503020204020204" pitchFamily="34" charset="-122"/>
              </a:rPr>
              <a:t>诠释：实现核心价值观的信条</a:t>
            </a:r>
          </a:p>
          <a:p>
            <a:pPr>
              <a:lnSpc>
                <a:spcPct val="200000"/>
              </a:lnSpc>
            </a:pPr>
            <a:r>
              <a:rPr lang="zh-CN" altLang="en-US" sz="1200" b="1" dirty="0">
                <a:solidFill>
                  <a:srgbClr val="000099"/>
                </a:solidFill>
                <a:ea typeface="微软雅黑" panose="020B0503020204020204" pitchFamily="34" charset="-122"/>
              </a:rPr>
              <a:t>只有生存我们就有机会认知和感受未知世界的可能；</a:t>
            </a:r>
          </a:p>
          <a:p>
            <a:pPr>
              <a:lnSpc>
                <a:spcPct val="200000"/>
              </a:lnSpc>
            </a:pPr>
            <a:r>
              <a:rPr lang="zh-CN" altLang="en-US" sz="1200" b="1" dirty="0">
                <a:solidFill>
                  <a:srgbClr val="000099"/>
                </a:solidFill>
                <a:ea typeface="微软雅黑" panose="020B0503020204020204" pitchFamily="34" charset="-122"/>
              </a:rPr>
              <a:t>我们必须对所有者和贡献者以及所有其他使用我们产品与服务的人负责；</a:t>
            </a:r>
          </a:p>
          <a:p>
            <a:pPr>
              <a:lnSpc>
                <a:spcPct val="200000"/>
              </a:lnSpc>
            </a:pPr>
            <a:r>
              <a:rPr lang="zh-CN" altLang="en-US" sz="1200" b="1" dirty="0">
                <a:solidFill>
                  <a:srgbClr val="000099"/>
                </a:solidFill>
                <a:ea typeface="微软雅黑" panose="020B0503020204020204" pitchFamily="34" charset="-122"/>
              </a:rPr>
              <a:t>我们有责任和我们的顾客、员工以及左邻右居，社区及整个世界作为沟通；</a:t>
            </a:r>
          </a:p>
          <a:p>
            <a:pPr>
              <a:lnSpc>
                <a:spcPct val="200000"/>
              </a:lnSpc>
            </a:pPr>
            <a:r>
              <a:rPr lang="zh-CN" altLang="en-US" sz="1200" b="1" dirty="0">
                <a:solidFill>
                  <a:srgbClr val="000099"/>
                </a:solidFill>
                <a:ea typeface="微软雅黑" panose="020B0503020204020204" pitchFamily="34" charset="-122"/>
              </a:rPr>
              <a:t>顾客的需求必须立刻而正确地处理；</a:t>
            </a:r>
          </a:p>
          <a:p>
            <a:pPr>
              <a:lnSpc>
                <a:spcPct val="200000"/>
              </a:lnSpc>
            </a:pPr>
            <a:r>
              <a:rPr lang="zh-CN" altLang="en-US" sz="1200" b="1" dirty="0">
                <a:solidFill>
                  <a:srgbClr val="000099"/>
                </a:solidFill>
                <a:ea typeface="微软雅黑" panose="020B0503020204020204" pitchFamily="34" charset="-122"/>
              </a:rPr>
              <a:t>我们应该是高品质的，我们是好公民，支持所有的好事和善事；</a:t>
            </a:r>
            <a:endParaRPr lang="en-US" altLang="zh-CN" sz="1200" b="1" dirty="0">
              <a:solidFill>
                <a:srgbClr val="000099"/>
              </a:solidFill>
              <a:ea typeface="微软雅黑" panose="020B0503020204020204" pitchFamily="34" charset="-122"/>
            </a:endParaRPr>
          </a:p>
          <a:p>
            <a:pPr>
              <a:lnSpc>
                <a:spcPct val="150000"/>
              </a:lnSpc>
            </a:pPr>
            <a:r>
              <a:rPr lang="zh-CN" altLang="en-US" sz="1200" b="1" dirty="0">
                <a:solidFill>
                  <a:srgbClr val="000099"/>
                </a:solidFill>
                <a:ea typeface="微软雅黑" panose="020B0503020204020204" pitchFamily="34" charset="-122"/>
              </a:rPr>
              <a:t>我们必须实验新的想法；</a:t>
            </a:r>
          </a:p>
          <a:p>
            <a:pPr>
              <a:lnSpc>
                <a:spcPct val="150000"/>
              </a:lnSpc>
            </a:pPr>
            <a:r>
              <a:rPr lang="zh-CN" altLang="en-US" sz="1200" b="1" dirty="0">
                <a:solidFill>
                  <a:srgbClr val="000099"/>
                </a:solidFill>
                <a:ea typeface="微软雅黑" panose="020B0503020204020204" pitchFamily="34" charset="-122"/>
              </a:rPr>
              <a:t>我们必须进行研究、发展、创新、计划并尝试未知错误，事业应有良好的利润；</a:t>
            </a:r>
          </a:p>
          <a:p>
            <a:pPr>
              <a:lnSpc>
                <a:spcPct val="150000"/>
              </a:lnSpc>
            </a:pPr>
            <a:r>
              <a:rPr lang="zh-CN" altLang="en-US" sz="1200" b="1" dirty="0">
                <a:solidFill>
                  <a:srgbClr val="000099"/>
                </a:solidFill>
                <a:ea typeface="微软雅黑" panose="020B0503020204020204" pitchFamily="34" charset="-122"/>
              </a:rPr>
              <a:t>我们必须持续的致力于降低成本以便能维持所有合作者有机会获得公平合理的利润；</a:t>
            </a:r>
          </a:p>
          <a:p>
            <a:pPr>
              <a:lnSpc>
                <a:spcPct val="150000"/>
              </a:lnSpc>
            </a:pPr>
            <a:r>
              <a:rPr lang="zh-CN" altLang="en-US" sz="1200" b="1" dirty="0">
                <a:solidFill>
                  <a:srgbClr val="000099"/>
                </a:solidFill>
                <a:ea typeface="微软雅黑" panose="020B0503020204020204" pitchFamily="34" charset="-122"/>
              </a:rPr>
              <a:t>必须创造保留盈余，以应不景气之时期；</a:t>
            </a:r>
          </a:p>
          <a:p>
            <a:pPr>
              <a:lnSpc>
                <a:spcPct val="150000"/>
              </a:lnSpc>
            </a:pPr>
            <a:r>
              <a:rPr lang="zh-CN" altLang="en-US" sz="1200" b="1" dirty="0">
                <a:solidFill>
                  <a:srgbClr val="000099"/>
                </a:solidFill>
                <a:ea typeface="微软雅黑" panose="020B0503020204020204" pitchFamily="34" charset="-122"/>
              </a:rPr>
              <a:t>每个人都将视为一个独立的个体，我们必须尊重他们的尊严，以及了解他们的优点；</a:t>
            </a:r>
          </a:p>
          <a:p>
            <a:pPr>
              <a:lnSpc>
                <a:spcPct val="200000"/>
              </a:lnSpc>
            </a:pPr>
            <a:r>
              <a:rPr lang="zh-CN" altLang="en-US" sz="1200" b="1" dirty="0">
                <a:solidFill>
                  <a:srgbClr val="000099"/>
                </a:solidFill>
                <a:ea typeface="微软雅黑" panose="020B0503020204020204" pitchFamily="34" charset="-122"/>
              </a:rPr>
              <a:t>我们必须帮助员工善尽其家庭和社会责任；</a:t>
            </a:r>
          </a:p>
          <a:p>
            <a:pPr>
              <a:lnSpc>
                <a:spcPct val="200000"/>
              </a:lnSpc>
            </a:pPr>
            <a:r>
              <a:rPr lang="zh-CN" altLang="en-US" sz="1200" b="1" dirty="0">
                <a:solidFill>
                  <a:srgbClr val="000099"/>
                </a:solidFill>
                <a:ea typeface="微软雅黑" panose="020B0503020204020204" pitchFamily="34" charset="-122"/>
              </a:rPr>
              <a:t>他们应能自由地合理地提出建议与抱怨；</a:t>
            </a:r>
          </a:p>
          <a:p>
            <a:pPr>
              <a:lnSpc>
                <a:spcPct val="200000"/>
              </a:lnSpc>
            </a:pPr>
            <a:r>
              <a:rPr lang="zh-CN" altLang="en-US" sz="1200" b="1" dirty="0">
                <a:solidFill>
                  <a:srgbClr val="000099"/>
                </a:solidFill>
                <a:ea typeface="微软雅黑" panose="020B0503020204020204" pitchFamily="34" charset="-122"/>
              </a:rPr>
              <a:t>他们应对工作的安全性有所了解并熟知；</a:t>
            </a:r>
          </a:p>
          <a:p>
            <a:pPr>
              <a:lnSpc>
                <a:spcPct val="200000"/>
              </a:lnSpc>
            </a:pPr>
            <a:r>
              <a:rPr lang="zh-CN" altLang="en-US" sz="1200" b="1" dirty="0">
                <a:solidFill>
                  <a:srgbClr val="000099"/>
                </a:solidFill>
                <a:ea typeface="微软雅黑" panose="020B0503020204020204" pitchFamily="34" charset="-122"/>
              </a:rPr>
              <a:t>薪资必须公平且适当，工作环境必须清洁整齐且安全；</a:t>
            </a:r>
          </a:p>
          <a:p>
            <a:pPr>
              <a:lnSpc>
                <a:spcPct val="200000"/>
              </a:lnSpc>
            </a:pPr>
            <a:r>
              <a:rPr lang="zh-CN" altLang="en-US" sz="1200" b="1" dirty="0">
                <a:solidFill>
                  <a:srgbClr val="000099"/>
                </a:solidFill>
                <a:ea typeface="微软雅黑" panose="020B0503020204020204" pitchFamily="34" charset="-122"/>
              </a:rPr>
              <a:t>所有合乎资格者具有平等的雇佣、发展与升迁的机会；</a:t>
            </a:r>
          </a:p>
          <a:p>
            <a:pPr>
              <a:lnSpc>
                <a:spcPct val="200000"/>
              </a:lnSpc>
            </a:pPr>
            <a:r>
              <a:rPr lang="zh-CN" altLang="en-US" sz="1200" b="1" dirty="0">
                <a:solidFill>
                  <a:srgbClr val="000099"/>
                </a:solidFill>
                <a:ea typeface="微软雅黑" panose="020B0503020204020204" pitchFamily="34" charset="-122"/>
              </a:rPr>
              <a:t>所有的行动都应公平与合乎伦理。</a:t>
            </a:r>
          </a:p>
          <a:p>
            <a:pPr>
              <a:lnSpc>
                <a:spcPct val="200000"/>
              </a:lnSpc>
            </a:pPr>
            <a:endParaRPr lang="zh-CN" altLang="en-US" sz="1400" b="1" dirty="0">
              <a:solidFill>
                <a:srgbClr val="000099"/>
              </a:solidFill>
              <a:ea typeface="微软雅黑" panose="020B0503020204020204" pitchFamily="34" charset="-122"/>
            </a:endParaRPr>
          </a:p>
        </p:txBody>
      </p:sp>
      <p:sp>
        <p:nvSpPr>
          <p:cNvPr id="50" name="WordArt 75"/>
          <p:cNvSpPr>
            <a:spLocks noChangeArrowheads="1" noChangeShapeType="1" noTextEdit="1"/>
          </p:cNvSpPr>
          <p:nvPr/>
        </p:nvSpPr>
        <p:spPr bwMode="auto">
          <a:xfrm>
            <a:off x="8782235" y="3409766"/>
            <a:ext cx="457200" cy="914400"/>
          </a:xfrm>
          <a:prstGeom prst="rect">
            <a:avLst/>
          </a:prstGeom>
        </p:spPr>
        <p:txBody>
          <a:bodyPr wrap="none" fromWordArt="1">
            <a:prstTxWarp prst="textPlain">
              <a:avLst>
                <a:gd name="adj" fmla="val 50000"/>
              </a:avLst>
            </a:prstTxWarp>
          </a:bodyPr>
          <a:lstStyle/>
          <a:p>
            <a:pPr algn="ctr"/>
            <a:endParaRPr lang="zh-CN" altLang="en-US" sz="3600" kern="10" dirty="0">
              <a:ln w="19050">
                <a:solidFill>
                  <a:srgbClr val="99CCFF"/>
                </a:solidFill>
                <a:round/>
                <a:headEnd/>
                <a:tailEnd/>
              </a:ln>
              <a:solidFill>
                <a:srgbClr val="000000"/>
              </a:solidFill>
              <a:effectLst>
                <a:outerShdw dist="35921" dir="2700000" algn="ctr" rotWithShape="0">
                  <a:srgbClr val="990000"/>
                </a:outerShdw>
              </a:effectLst>
              <a:latin typeface="宋体" panose="02010600030101010101" pitchFamily="2" charset="-122"/>
            </a:endParaRPr>
          </a:p>
        </p:txBody>
      </p:sp>
      <p:grpSp>
        <p:nvGrpSpPr>
          <p:cNvPr id="52" name="组合 51">
            <a:extLst>
              <a:ext uri="{FF2B5EF4-FFF2-40B4-BE49-F238E27FC236}">
                <a16:creationId xmlns:a16="http://schemas.microsoft.com/office/drawing/2014/main" id="{336E39C3-76B3-4677-95BC-8FB69F83276F}"/>
              </a:ext>
            </a:extLst>
          </p:cNvPr>
          <p:cNvGrpSpPr/>
          <p:nvPr/>
        </p:nvGrpSpPr>
        <p:grpSpPr>
          <a:xfrm>
            <a:off x="5305777" y="1667228"/>
            <a:ext cx="6970915" cy="5190772"/>
            <a:chOff x="5305777" y="1667228"/>
            <a:chExt cx="6970915" cy="5190772"/>
          </a:xfrm>
        </p:grpSpPr>
        <p:sp>
          <p:nvSpPr>
            <p:cNvPr id="53" name="íślíḋè-Freeform: Shape 17"/>
            <p:cNvSpPr/>
            <p:nvPr/>
          </p:nvSpPr>
          <p:spPr>
            <a:xfrm rot="16200000" flipH="1">
              <a:off x="10556305" y="5137613"/>
              <a:ext cx="686250" cy="27545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 y="840"/>
                  </a:lnTo>
                  <a:lnTo>
                    <a:pt x="21600" y="21600"/>
                  </a:lnTo>
                  <a:lnTo>
                    <a:pt x="21591" y="15894"/>
                  </a:lnTo>
                  <a:lnTo>
                    <a:pt x="0" y="0"/>
                  </a:lnTo>
                  <a:close/>
                </a:path>
              </a:pathLst>
            </a:custGeom>
            <a:solidFill>
              <a:schemeClr val="accent5">
                <a:lumMod val="75000"/>
              </a:schemeClr>
            </a:solidFill>
            <a:ln w="12700" cap="flat">
              <a:noFill/>
              <a:miter lim="400000"/>
            </a:ln>
            <a:effectLst/>
          </p:spPr>
          <p:txBody>
            <a:bodyPr anchor="ctr"/>
            <a:lstStyle/>
            <a:p>
              <a:pPr algn="ctr"/>
              <a:endParaRPr/>
            </a:p>
          </p:txBody>
        </p:sp>
        <p:sp>
          <p:nvSpPr>
            <p:cNvPr id="54" name="íślíḋè-Arrow: Right 18"/>
            <p:cNvSpPr/>
            <p:nvPr/>
          </p:nvSpPr>
          <p:spPr>
            <a:xfrm rot="16200000">
              <a:off x="8678562" y="5147692"/>
              <a:ext cx="1796085" cy="253966"/>
            </a:xfrm>
            <a:prstGeom prst="rightArrow">
              <a:avLst>
                <a:gd name="adj1" fmla="val 42611"/>
                <a:gd name="adj2" fmla="val 85179"/>
              </a:avLst>
            </a:prstGeom>
            <a:solidFill>
              <a:schemeClr val="accent5">
                <a:lumMod val="100000"/>
              </a:schemeClr>
            </a:solidFill>
            <a:ln w="12700" cap="flat">
              <a:noFill/>
              <a:miter lim="400000"/>
            </a:ln>
            <a:effectLst/>
          </p:spPr>
          <p:txBody>
            <a:bodyPr anchor="ctr"/>
            <a:lstStyle/>
            <a:p>
              <a:pPr algn="ctr"/>
              <a:endParaRPr/>
            </a:p>
          </p:txBody>
        </p:sp>
        <p:sp>
          <p:nvSpPr>
            <p:cNvPr id="55" name="íślíḋè-Freeform: Shape 15"/>
            <p:cNvSpPr/>
            <p:nvPr/>
          </p:nvSpPr>
          <p:spPr>
            <a:xfrm rot="16200000" flipH="1">
              <a:off x="9576744" y="5707019"/>
              <a:ext cx="685109" cy="1616852"/>
            </a:xfrm>
            <a:custGeom>
              <a:avLst/>
              <a:gdLst/>
              <a:ahLst/>
              <a:cxnLst>
                <a:cxn ang="0">
                  <a:pos x="wd2" y="hd2"/>
                </a:cxn>
                <a:cxn ang="5400000">
                  <a:pos x="wd2" y="hd2"/>
                </a:cxn>
                <a:cxn ang="10800000">
                  <a:pos x="wd2" y="hd2"/>
                </a:cxn>
                <a:cxn ang="16200000">
                  <a:pos x="wd2" y="hd2"/>
                </a:cxn>
              </a:cxnLst>
              <a:rect l="0" t="0" r="r" b="b"/>
              <a:pathLst>
                <a:path w="21600" h="21600" extrusionOk="0">
                  <a:moveTo>
                    <a:pt x="4" y="0"/>
                  </a:moveTo>
                  <a:lnTo>
                    <a:pt x="0" y="1391"/>
                  </a:lnTo>
                  <a:lnTo>
                    <a:pt x="21600" y="21600"/>
                  </a:lnTo>
                  <a:lnTo>
                    <a:pt x="21600" y="12014"/>
                  </a:lnTo>
                  <a:lnTo>
                    <a:pt x="4" y="0"/>
                  </a:lnTo>
                  <a:close/>
                </a:path>
              </a:pathLst>
            </a:custGeom>
            <a:solidFill>
              <a:srgbClr val="3184A5"/>
            </a:solidFill>
            <a:ln w="12700" cap="flat">
              <a:noFill/>
              <a:miter lim="400000"/>
            </a:ln>
            <a:effectLst/>
          </p:spPr>
          <p:txBody>
            <a:bodyPr anchor="ctr"/>
            <a:lstStyle/>
            <a:p>
              <a:pPr algn="ctr"/>
              <a:endParaRPr/>
            </a:p>
          </p:txBody>
        </p:sp>
        <p:sp>
          <p:nvSpPr>
            <p:cNvPr id="56" name="íślíḋè-Arrow: Right 16"/>
            <p:cNvSpPr/>
            <p:nvPr/>
          </p:nvSpPr>
          <p:spPr>
            <a:xfrm rot="16200000">
              <a:off x="7818092" y="4700837"/>
              <a:ext cx="2689797" cy="253966"/>
            </a:xfrm>
            <a:prstGeom prst="rightArrow">
              <a:avLst>
                <a:gd name="adj1" fmla="val 42611"/>
                <a:gd name="adj2" fmla="val 85179"/>
              </a:avLst>
            </a:prstGeom>
            <a:solidFill>
              <a:srgbClr val="6FB7D4"/>
            </a:solidFill>
            <a:ln w="12700" cap="flat">
              <a:noFill/>
              <a:miter lim="400000"/>
            </a:ln>
            <a:effectLst/>
          </p:spPr>
          <p:txBody>
            <a:bodyPr anchor="ctr"/>
            <a:lstStyle/>
            <a:p>
              <a:pPr algn="ctr"/>
              <a:endParaRPr/>
            </a:p>
          </p:txBody>
        </p:sp>
        <p:sp>
          <p:nvSpPr>
            <p:cNvPr id="57" name="íślíḋè-Freeform: Shape 13"/>
            <p:cNvSpPr/>
            <p:nvPr/>
          </p:nvSpPr>
          <p:spPr>
            <a:xfrm rot="16200000" flipH="1">
              <a:off x="8459593" y="6153214"/>
              <a:ext cx="686983" cy="722587"/>
            </a:xfrm>
            <a:custGeom>
              <a:avLst/>
              <a:gdLst/>
              <a:ahLst/>
              <a:cxnLst>
                <a:cxn ang="0">
                  <a:pos x="wd2" y="hd2"/>
                </a:cxn>
                <a:cxn ang="5400000">
                  <a:pos x="wd2" y="hd2"/>
                </a:cxn>
                <a:cxn ang="10800000">
                  <a:pos x="wd2" y="hd2"/>
                </a:cxn>
                <a:cxn ang="16200000">
                  <a:pos x="wd2" y="hd2"/>
                </a:cxn>
              </a:cxnLst>
              <a:rect l="0" t="0" r="r" b="b"/>
              <a:pathLst>
                <a:path w="21600" h="21600" extrusionOk="0">
                  <a:moveTo>
                    <a:pt x="61" y="8656"/>
                  </a:moveTo>
                  <a:lnTo>
                    <a:pt x="21589" y="0"/>
                  </a:lnTo>
                  <a:lnTo>
                    <a:pt x="21600" y="21600"/>
                  </a:lnTo>
                  <a:lnTo>
                    <a:pt x="0" y="11830"/>
                  </a:lnTo>
                  <a:lnTo>
                    <a:pt x="61" y="8656"/>
                  </a:lnTo>
                  <a:close/>
                </a:path>
              </a:pathLst>
            </a:custGeom>
            <a:solidFill>
              <a:srgbClr val="506F8E"/>
            </a:solidFill>
            <a:ln w="12700" cap="flat">
              <a:noFill/>
              <a:miter lim="400000"/>
            </a:ln>
            <a:effectLst/>
          </p:spPr>
          <p:txBody>
            <a:bodyPr anchor="ctr"/>
            <a:lstStyle/>
            <a:p>
              <a:pPr algn="ctr"/>
              <a:endParaRPr/>
            </a:p>
          </p:txBody>
        </p:sp>
        <p:sp>
          <p:nvSpPr>
            <p:cNvPr id="58" name="íślíḋè-Arrow: Right 14"/>
            <p:cNvSpPr/>
            <p:nvPr/>
          </p:nvSpPr>
          <p:spPr>
            <a:xfrm rot="16200000">
              <a:off x="6895558" y="4157358"/>
              <a:ext cx="3776753" cy="253966"/>
            </a:xfrm>
            <a:prstGeom prst="rightArrow">
              <a:avLst>
                <a:gd name="adj1" fmla="val 42611"/>
                <a:gd name="adj2" fmla="val 85179"/>
              </a:avLst>
            </a:prstGeom>
            <a:solidFill>
              <a:srgbClr val="6385A8"/>
            </a:solidFill>
            <a:ln w="12700" cap="flat">
              <a:noFill/>
              <a:miter lim="400000"/>
            </a:ln>
            <a:effectLst/>
          </p:spPr>
          <p:txBody>
            <a:bodyPr anchor="ctr"/>
            <a:lstStyle/>
            <a:p>
              <a:pPr algn="ctr"/>
              <a:endParaRPr/>
            </a:p>
          </p:txBody>
        </p:sp>
        <p:sp>
          <p:nvSpPr>
            <p:cNvPr id="59" name="íślíḋè-Freeform: Shape 11"/>
            <p:cNvSpPr/>
            <p:nvPr/>
          </p:nvSpPr>
          <p:spPr>
            <a:xfrm rot="16200000" flipH="1">
              <a:off x="7307866" y="5723660"/>
              <a:ext cx="686294" cy="1582386"/>
            </a:xfrm>
            <a:custGeom>
              <a:avLst/>
              <a:gdLst/>
              <a:ahLst/>
              <a:cxnLst>
                <a:cxn ang="0">
                  <a:pos x="wd2" y="hd2"/>
                </a:cxn>
                <a:cxn ang="5400000">
                  <a:pos x="wd2" y="hd2"/>
                </a:cxn>
                <a:cxn ang="10800000">
                  <a:pos x="wd2" y="hd2"/>
                </a:cxn>
                <a:cxn ang="16200000">
                  <a:pos x="wd2" y="hd2"/>
                </a:cxn>
              </a:cxnLst>
              <a:rect l="0" t="0" r="r" b="b"/>
              <a:pathLst>
                <a:path w="21600" h="21600" extrusionOk="0">
                  <a:moveTo>
                    <a:pt x="27" y="20157"/>
                  </a:moveTo>
                  <a:lnTo>
                    <a:pt x="21588" y="0"/>
                  </a:lnTo>
                  <a:lnTo>
                    <a:pt x="21600" y="9767"/>
                  </a:lnTo>
                  <a:lnTo>
                    <a:pt x="0" y="21600"/>
                  </a:lnTo>
                  <a:lnTo>
                    <a:pt x="27" y="20157"/>
                  </a:lnTo>
                  <a:close/>
                </a:path>
              </a:pathLst>
            </a:custGeom>
            <a:solidFill>
              <a:srgbClr val="255F93"/>
            </a:solidFill>
            <a:ln w="12700" cap="flat">
              <a:noFill/>
              <a:miter lim="400000"/>
            </a:ln>
            <a:effectLst/>
          </p:spPr>
          <p:txBody>
            <a:bodyPr anchor="ctr"/>
            <a:lstStyle/>
            <a:p>
              <a:pPr algn="ctr"/>
              <a:endParaRPr/>
            </a:p>
          </p:txBody>
        </p:sp>
        <p:sp>
          <p:nvSpPr>
            <p:cNvPr id="60" name="íślíḋè-Arrow: Right 12"/>
            <p:cNvSpPr/>
            <p:nvPr/>
          </p:nvSpPr>
          <p:spPr>
            <a:xfrm rot="16200000">
              <a:off x="7042027" y="4700836"/>
              <a:ext cx="2689797" cy="253966"/>
            </a:xfrm>
            <a:prstGeom prst="rightArrow">
              <a:avLst>
                <a:gd name="adj1" fmla="val 42611"/>
                <a:gd name="adj2" fmla="val 85179"/>
              </a:avLst>
            </a:prstGeom>
            <a:solidFill>
              <a:srgbClr val="2E75B6"/>
            </a:solidFill>
            <a:ln w="12700" cap="flat">
              <a:noFill/>
              <a:miter lim="400000"/>
            </a:ln>
            <a:effectLst/>
          </p:spPr>
          <p:txBody>
            <a:bodyPr anchor="ctr"/>
            <a:lstStyle/>
            <a:p>
              <a:pPr algn="ctr"/>
              <a:endParaRPr/>
            </a:p>
          </p:txBody>
        </p:sp>
        <p:sp>
          <p:nvSpPr>
            <p:cNvPr id="61" name="íślíḋè-Freeform: Shape 9"/>
            <p:cNvSpPr/>
            <p:nvPr/>
          </p:nvSpPr>
          <p:spPr>
            <a:xfrm rot="16200000" flipH="1">
              <a:off x="6333720" y="5142627"/>
              <a:ext cx="687430" cy="2743315"/>
            </a:xfrm>
            <a:custGeom>
              <a:avLst/>
              <a:gdLst/>
              <a:ahLst/>
              <a:cxnLst>
                <a:cxn ang="0">
                  <a:pos x="wd2" y="hd2"/>
                </a:cxn>
                <a:cxn ang="5400000">
                  <a:pos x="wd2" y="hd2"/>
                </a:cxn>
                <a:cxn ang="10800000">
                  <a:pos x="wd2" y="hd2"/>
                </a:cxn>
                <a:cxn ang="16200000">
                  <a:pos x="wd2" y="hd2"/>
                </a:cxn>
              </a:cxnLst>
              <a:rect l="0" t="0" r="r" b="b"/>
              <a:pathLst>
                <a:path w="21600" h="21600" extrusionOk="0">
                  <a:moveTo>
                    <a:pt x="0" y="20728"/>
                  </a:moveTo>
                  <a:lnTo>
                    <a:pt x="21600" y="0"/>
                  </a:lnTo>
                  <a:lnTo>
                    <a:pt x="21591" y="5658"/>
                  </a:lnTo>
                  <a:lnTo>
                    <a:pt x="48" y="21600"/>
                  </a:lnTo>
                  <a:lnTo>
                    <a:pt x="0" y="20728"/>
                  </a:lnTo>
                  <a:close/>
                </a:path>
              </a:pathLst>
            </a:custGeom>
            <a:solidFill>
              <a:schemeClr val="accent1">
                <a:lumMod val="75000"/>
              </a:schemeClr>
            </a:solidFill>
            <a:ln w="12700" cap="flat">
              <a:noFill/>
              <a:miter lim="400000"/>
            </a:ln>
            <a:effectLst/>
          </p:spPr>
          <p:txBody>
            <a:bodyPr anchor="ctr"/>
            <a:lstStyle/>
            <a:p>
              <a:pPr algn="ctr"/>
              <a:endParaRPr/>
            </a:p>
          </p:txBody>
        </p:sp>
        <p:sp>
          <p:nvSpPr>
            <p:cNvPr id="62" name="íślíḋè-Arrow: Right 10"/>
            <p:cNvSpPr/>
            <p:nvPr/>
          </p:nvSpPr>
          <p:spPr>
            <a:xfrm rot="16200000">
              <a:off x="7093854" y="5147693"/>
              <a:ext cx="1796085" cy="253965"/>
            </a:xfrm>
            <a:prstGeom prst="rightArrow">
              <a:avLst>
                <a:gd name="adj1" fmla="val 42611"/>
                <a:gd name="adj2" fmla="val 85179"/>
              </a:avLst>
            </a:prstGeom>
            <a:solidFill>
              <a:schemeClr val="accent1">
                <a:lumMod val="100000"/>
              </a:schemeClr>
            </a:solidFill>
            <a:ln w="12700" cap="flat">
              <a:noFill/>
              <a:miter lim="400000"/>
            </a:ln>
            <a:effectLst/>
          </p:spPr>
          <p:txBody>
            <a:bodyPr anchor="ctr"/>
            <a:lstStyle/>
            <a:p>
              <a:pPr algn="ctr"/>
              <a:endParaRPr/>
            </a:p>
          </p:txBody>
        </p:sp>
        <p:sp>
          <p:nvSpPr>
            <p:cNvPr id="63" name="椭圆 62"/>
            <p:cNvSpPr/>
            <p:nvPr/>
          </p:nvSpPr>
          <p:spPr>
            <a:xfrm>
              <a:off x="7625986" y="3691350"/>
              <a:ext cx="699911" cy="6999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969207" y="2783009"/>
              <a:ext cx="699911" cy="699911"/>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8410961" y="1667228"/>
              <a:ext cx="699911" cy="699911"/>
            </a:xfrm>
            <a:prstGeom prst="ellipse">
              <a:avLst/>
            </a:prstGeom>
            <a:solidFill>
              <a:srgbClr val="638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8874035" y="2768597"/>
              <a:ext cx="699911" cy="699911"/>
            </a:xfrm>
            <a:prstGeom prst="ellipse">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9244057" y="3691349"/>
              <a:ext cx="699911" cy="69991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47"/>
            <p:cNvSpPr txBox="1">
              <a:spLocks noChangeArrowheads="1"/>
            </p:cNvSpPr>
            <p:nvPr/>
          </p:nvSpPr>
          <p:spPr bwMode="auto">
            <a:xfrm>
              <a:off x="7354051" y="3882934"/>
              <a:ext cx="123031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高效</a:t>
              </a:r>
            </a:p>
          </p:txBody>
        </p:sp>
        <p:sp>
          <p:nvSpPr>
            <p:cNvPr id="69" name="TextBox 48"/>
            <p:cNvSpPr txBox="1">
              <a:spLocks noChangeArrowheads="1"/>
            </p:cNvSpPr>
            <p:nvPr/>
          </p:nvSpPr>
          <p:spPr bwMode="auto">
            <a:xfrm>
              <a:off x="7727805" y="2959926"/>
              <a:ext cx="12287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创新</a:t>
              </a:r>
            </a:p>
          </p:txBody>
        </p:sp>
        <p:sp>
          <p:nvSpPr>
            <p:cNvPr id="70" name="TextBox 49"/>
            <p:cNvSpPr txBox="1">
              <a:spLocks noChangeArrowheads="1"/>
            </p:cNvSpPr>
            <p:nvPr/>
          </p:nvSpPr>
          <p:spPr bwMode="auto">
            <a:xfrm>
              <a:off x="8208693" y="1829486"/>
              <a:ext cx="11493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800" b="1">
                  <a:solidFill>
                    <a:schemeClr val="bg1"/>
                  </a:solidFill>
                  <a:latin typeface="微软雅黑" panose="020B0503020204020204" pitchFamily="34" charset="-122"/>
                  <a:ea typeface="微软雅黑" panose="020B0503020204020204" pitchFamily="34" charset="-122"/>
                </a:rPr>
                <a:t>规范</a:t>
              </a:r>
            </a:p>
          </p:txBody>
        </p:sp>
        <p:sp>
          <p:nvSpPr>
            <p:cNvPr id="71" name="TextBox 50"/>
            <p:cNvSpPr txBox="1">
              <a:spLocks noChangeArrowheads="1"/>
            </p:cNvSpPr>
            <p:nvPr/>
          </p:nvSpPr>
          <p:spPr bwMode="auto">
            <a:xfrm>
              <a:off x="8656951" y="2940890"/>
              <a:ext cx="12588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团结</a:t>
              </a:r>
            </a:p>
          </p:txBody>
        </p:sp>
        <p:sp>
          <p:nvSpPr>
            <p:cNvPr id="72" name="TextBox 51"/>
            <p:cNvSpPr txBox="1">
              <a:spLocks noChangeArrowheads="1"/>
            </p:cNvSpPr>
            <p:nvPr/>
          </p:nvSpPr>
          <p:spPr bwMode="auto">
            <a:xfrm>
              <a:off x="8963774" y="3890643"/>
              <a:ext cx="12604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诚信</a:t>
              </a:r>
            </a:p>
          </p:txBody>
        </p:sp>
      </p:grpSp>
      <p:pic>
        <p:nvPicPr>
          <p:cNvPr id="27"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0245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650"/>
                            </p:stCondLst>
                            <p:childTnLst>
                              <p:par>
                                <p:cTn id="19" presetID="22" presetClass="entr" presetSubtype="4"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down)">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65" y="4695289"/>
            <a:ext cx="11149040" cy="2142718"/>
          </a:xfrm>
          <a:prstGeom prst="rect">
            <a:avLst/>
          </a:prstGeom>
        </p:spPr>
      </p:pic>
      <p:sp>
        <p:nvSpPr>
          <p:cNvPr id="3" name="矩形 2">
            <a:extLst>
              <a:ext uri="{FF2B5EF4-FFF2-40B4-BE49-F238E27FC236}">
                <a16:creationId xmlns:a16="http://schemas.microsoft.com/office/drawing/2014/main" id="{561B171F-194D-4714-9369-503214DE2512}"/>
              </a:ext>
            </a:extLst>
          </p:cNvPr>
          <p:cNvSpPr>
            <a:spLocks noChangeArrowheads="1"/>
          </p:cNvSpPr>
          <p:nvPr/>
        </p:nvSpPr>
        <p:spPr bwMode="auto">
          <a:xfrm>
            <a:off x="1010003" y="257000"/>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工作环境</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63" y="2939339"/>
            <a:ext cx="2520020" cy="163195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7420" y="2939339"/>
            <a:ext cx="2518727" cy="1631954"/>
          </a:xfrm>
          <a:prstGeom prst="rect">
            <a:avLst/>
          </a:prstGeom>
        </p:spPr>
      </p:pic>
      <p:pic>
        <p:nvPicPr>
          <p:cNvPr id="13" name="图片 12"/>
          <p:cNvPicPr>
            <a:picLocks noChangeAspect="1"/>
          </p:cNvPicPr>
          <p:nvPr/>
        </p:nvPicPr>
        <p:blipFill>
          <a:blip r:embed="rId6"/>
          <a:stretch>
            <a:fillRect/>
          </a:stretch>
        </p:blipFill>
        <p:spPr>
          <a:xfrm>
            <a:off x="428664" y="1165574"/>
            <a:ext cx="2520019" cy="164977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1223" y="1157916"/>
            <a:ext cx="2504924" cy="1583075"/>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3185" y="1174128"/>
            <a:ext cx="5574520" cy="3397165"/>
          </a:xfrm>
          <a:prstGeom prst="rect">
            <a:avLst/>
          </a:prstGeom>
        </p:spPr>
      </p:pic>
      <p:pic>
        <p:nvPicPr>
          <p:cNvPr id="17" name="Picture 1" descr="QQ图片201504240933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3631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椭圆 3"/>
          <p:cNvSpPr>
            <a:spLocks noChangeAspect="1" noChangeArrowheads="1"/>
          </p:cNvSpPr>
          <p:nvPr/>
        </p:nvSpPr>
        <p:spPr bwMode="auto">
          <a:xfrm>
            <a:off x="7557181" y="2858181"/>
            <a:ext cx="720725"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4</a:t>
            </a:r>
            <a:endParaRPr lang="zh-CN" altLang="en-US" sz="2800" dirty="0">
              <a:solidFill>
                <a:schemeClr val="bg1"/>
              </a:solidFill>
              <a:effectLst>
                <a:outerShdw blurRad="38100" dist="38100" dir="2700000" algn="tl">
                  <a:srgbClr val="000000">
                    <a:alpha val="43137"/>
                  </a:srgbClr>
                </a:outerShdw>
              </a:effectLst>
            </a:endParaRPr>
          </a:p>
        </p:txBody>
      </p:sp>
      <p:sp>
        <p:nvSpPr>
          <p:cNvPr id="25605" name="椭圆 4"/>
          <p:cNvSpPr>
            <a:spLocks noChangeAspect="1" noChangeArrowheads="1"/>
          </p:cNvSpPr>
          <p:nvPr/>
        </p:nvSpPr>
        <p:spPr bwMode="auto">
          <a:xfrm>
            <a:off x="3948793" y="2858181"/>
            <a:ext cx="719138"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3</a:t>
            </a:r>
            <a:endParaRPr lang="zh-CN" altLang="en-US" sz="2800" dirty="0">
              <a:solidFill>
                <a:schemeClr val="bg1"/>
              </a:solidFill>
              <a:effectLst>
                <a:outerShdw blurRad="38100" dist="38100" dir="2700000" algn="tl">
                  <a:srgbClr val="000000">
                    <a:alpha val="43137"/>
                  </a:srgbClr>
                </a:outerShdw>
              </a:effectLst>
            </a:endParaRPr>
          </a:p>
        </p:txBody>
      </p:sp>
      <p:cxnSp>
        <p:nvCxnSpPr>
          <p:cNvPr id="25606" name="直接连接符 5"/>
          <p:cNvCxnSpPr>
            <a:cxnSpLocks noChangeShapeType="1"/>
            <a:stCxn id="25605" idx="6"/>
            <a:endCxn id="25604" idx="2"/>
          </p:cNvCxnSpPr>
          <p:nvPr/>
        </p:nvCxnSpPr>
        <p:spPr bwMode="auto">
          <a:xfrm>
            <a:off x="4667931" y="3218543"/>
            <a:ext cx="2889250" cy="0"/>
          </a:xfrm>
          <a:prstGeom prst="line">
            <a:avLst/>
          </a:prstGeom>
          <a:noFill/>
          <a:ln w="12700">
            <a:solidFill>
              <a:srgbClr val="BFBFBF"/>
            </a:solidFill>
            <a:round/>
            <a:headEnd type="oval" w="med" len="med"/>
            <a:tailEnd type="oval" w="med" len="med"/>
          </a:ln>
          <a:extLst>
            <a:ext uri="{909E8E84-426E-40DD-AFC4-6F175D3DCCD1}">
              <a14:hiddenFill xmlns:a14="http://schemas.microsoft.com/office/drawing/2010/main">
                <a:noFill/>
              </a14:hiddenFill>
            </a:ext>
          </a:extLst>
        </p:spPr>
      </p:cxnSp>
      <p:sp>
        <p:nvSpPr>
          <p:cNvPr id="25607" name="椭圆 7"/>
          <p:cNvSpPr>
            <a:spLocks noChangeAspect="1" noChangeArrowheads="1"/>
          </p:cNvSpPr>
          <p:nvPr/>
        </p:nvSpPr>
        <p:spPr bwMode="auto">
          <a:xfrm>
            <a:off x="7557181" y="1478643"/>
            <a:ext cx="720725"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2</a:t>
            </a:r>
            <a:endParaRPr lang="zh-CN" altLang="en-US" sz="2800" dirty="0">
              <a:solidFill>
                <a:schemeClr val="bg1"/>
              </a:solidFill>
              <a:effectLst>
                <a:outerShdw blurRad="38100" dist="38100" dir="2700000" algn="tl">
                  <a:srgbClr val="000000">
                    <a:alpha val="43137"/>
                  </a:srgbClr>
                </a:outerShdw>
              </a:effectLst>
            </a:endParaRPr>
          </a:p>
        </p:txBody>
      </p:sp>
      <p:sp>
        <p:nvSpPr>
          <p:cNvPr id="25608" name="椭圆 8"/>
          <p:cNvSpPr>
            <a:spLocks noChangeAspect="1" noChangeArrowheads="1"/>
          </p:cNvSpPr>
          <p:nvPr/>
        </p:nvSpPr>
        <p:spPr bwMode="auto">
          <a:xfrm>
            <a:off x="7557181" y="4239306"/>
            <a:ext cx="720725" cy="719137"/>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6</a:t>
            </a:r>
            <a:endParaRPr lang="zh-CN" altLang="en-US" sz="2800" dirty="0">
              <a:solidFill>
                <a:schemeClr val="bg1"/>
              </a:solidFill>
              <a:effectLst>
                <a:outerShdw blurRad="38100" dist="38100" dir="2700000" algn="tl">
                  <a:srgbClr val="000000">
                    <a:alpha val="43137"/>
                  </a:srgbClr>
                </a:outerShdw>
              </a:effectLst>
            </a:endParaRPr>
          </a:p>
        </p:txBody>
      </p:sp>
      <p:sp>
        <p:nvSpPr>
          <p:cNvPr id="25609" name="椭圆 9"/>
          <p:cNvSpPr>
            <a:spLocks noChangeAspect="1" noChangeArrowheads="1"/>
          </p:cNvSpPr>
          <p:nvPr/>
        </p:nvSpPr>
        <p:spPr bwMode="auto">
          <a:xfrm>
            <a:off x="3948793" y="1478643"/>
            <a:ext cx="719138"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1</a:t>
            </a:r>
            <a:endParaRPr lang="zh-CN" altLang="en-US" sz="2800" dirty="0">
              <a:solidFill>
                <a:schemeClr val="bg1"/>
              </a:solidFill>
              <a:effectLst>
                <a:outerShdw blurRad="38100" dist="38100" dir="2700000" algn="tl">
                  <a:srgbClr val="000000">
                    <a:alpha val="43137"/>
                  </a:srgbClr>
                </a:outerShdw>
              </a:effectLst>
            </a:endParaRPr>
          </a:p>
        </p:txBody>
      </p:sp>
      <p:sp>
        <p:nvSpPr>
          <p:cNvPr id="25610" name="椭圆 10"/>
          <p:cNvSpPr>
            <a:spLocks noChangeAspect="1" noChangeArrowheads="1"/>
          </p:cNvSpPr>
          <p:nvPr/>
        </p:nvSpPr>
        <p:spPr bwMode="auto">
          <a:xfrm>
            <a:off x="3948793" y="4239306"/>
            <a:ext cx="719138" cy="719137"/>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5</a:t>
            </a:r>
            <a:endParaRPr lang="zh-CN" altLang="en-US" sz="2800" dirty="0">
              <a:solidFill>
                <a:schemeClr val="bg1"/>
              </a:solidFill>
              <a:effectLst>
                <a:outerShdw blurRad="38100" dist="38100" dir="2700000" algn="tl">
                  <a:srgbClr val="000000">
                    <a:alpha val="43137"/>
                  </a:srgbClr>
                </a:outerShdw>
              </a:effectLst>
            </a:endParaRPr>
          </a:p>
        </p:txBody>
      </p:sp>
      <p:grpSp>
        <p:nvGrpSpPr>
          <p:cNvPr id="25611" name="组合 22"/>
          <p:cNvGrpSpPr>
            <a:grpSpLocks/>
          </p:cNvGrpSpPr>
          <p:nvPr/>
        </p:nvGrpSpPr>
        <p:grpSpPr bwMode="auto">
          <a:xfrm>
            <a:off x="4667931" y="1839006"/>
            <a:ext cx="2889251" cy="1474107"/>
            <a:chOff x="43536" y="-566471"/>
            <a:chExt cx="2888780" cy="1475185"/>
          </a:xfrm>
        </p:grpSpPr>
        <p:cxnSp>
          <p:nvCxnSpPr>
            <p:cNvPr id="25630" name="直接连接符 12"/>
            <p:cNvCxnSpPr>
              <a:cxnSpLocks noChangeShapeType="1"/>
            </p:cNvCxnSpPr>
            <p:nvPr/>
          </p:nvCxnSpPr>
          <p:spPr bwMode="auto">
            <a:xfrm>
              <a:off x="571407" y="908714"/>
              <a:ext cx="1799932" cy="0"/>
            </a:xfrm>
            <a:prstGeom prst="line">
              <a:avLst/>
            </a:prstGeom>
            <a:noFill/>
            <a:ln w="12700">
              <a:solidFill>
                <a:srgbClr val="BFBFBF"/>
              </a:solidFill>
              <a:round/>
              <a:headEnd/>
              <a:tailEnd/>
            </a:ln>
            <a:extLst>
              <a:ext uri="{909E8E84-426E-40DD-AFC4-6F175D3DCCD1}">
                <a14:hiddenFill xmlns:a14="http://schemas.microsoft.com/office/drawing/2010/main">
                  <a:noFill/>
                </a14:hiddenFill>
              </a:ext>
            </a:extLst>
          </p:spPr>
        </p:cxnSp>
        <p:cxnSp>
          <p:nvCxnSpPr>
            <p:cNvPr id="25631" name="肘形连接符 13"/>
            <p:cNvCxnSpPr>
              <a:cxnSpLocks noChangeShapeType="1"/>
              <a:stCxn id="25609" idx="6"/>
            </p:cNvCxnSpPr>
            <p:nvPr/>
          </p:nvCxnSpPr>
          <p:spPr bwMode="auto">
            <a:xfrm>
              <a:off x="43536" y="-566471"/>
              <a:ext cx="571407" cy="908714"/>
            </a:xfrm>
            <a:prstGeom prst="bentConnector2">
              <a:avLst/>
            </a:prstGeom>
            <a:noFill/>
            <a:ln w="12700">
              <a:solidFill>
                <a:srgbClr val="BFBFBF"/>
              </a:solidFill>
              <a:miter lim="800000"/>
              <a:headEnd type="oval" w="med" len="med"/>
              <a:tailEnd/>
            </a:ln>
            <a:extLst>
              <a:ext uri="{909E8E84-426E-40DD-AFC4-6F175D3DCCD1}">
                <a14:hiddenFill xmlns:a14="http://schemas.microsoft.com/office/drawing/2010/main">
                  <a:noFill/>
                </a14:hiddenFill>
              </a:ext>
            </a:extLst>
          </p:spPr>
        </p:cxnSp>
        <p:cxnSp>
          <p:nvCxnSpPr>
            <p:cNvPr id="25632" name="肘形连接符 14"/>
            <p:cNvCxnSpPr>
              <a:cxnSpLocks noChangeShapeType="1"/>
              <a:stCxn id="25607" idx="2"/>
            </p:cNvCxnSpPr>
            <p:nvPr/>
          </p:nvCxnSpPr>
          <p:spPr bwMode="auto">
            <a:xfrm rot="10800000" flipV="1">
              <a:off x="2414875" y="-566471"/>
              <a:ext cx="517441" cy="908714"/>
            </a:xfrm>
            <a:prstGeom prst="bentConnector2">
              <a:avLst/>
            </a:prstGeom>
            <a:noFill/>
            <a:ln w="12700">
              <a:solidFill>
                <a:srgbClr val="BFBFBF"/>
              </a:solidFill>
              <a:miter lim="800000"/>
              <a:headEnd type="oval" w="med" len="med"/>
              <a:tailEnd/>
            </a:ln>
            <a:extLst>
              <a:ext uri="{909E8E84-426E-40DD-AFC4-6F175D3DCCD1}">
                <a14:hiddenFill xmlns:a14="http://schemas.microsoft.com/office/drawing/2010/main">
                  <a:noFill/>
                </a14:hiddenFill>
              </a:ext>
            </a:extLst>
          </p:spPr>
        </p:cxnSp>
      </p:grpSp>
      <p:grpSp>
        <p:nvGrpSpPr>
          <p:cNvPr id="25612" name="组合 23"/>
          <p:cNvGrpSpPr>
            <a:grpSpLocks/>
          </p:cNvGrpSpPr>
          <p:nvPr/>
        </p:nvGrpSpPr>
        <p:grpSpPr bwMode="auto">
          <a:xfrm>
            <a:off x="4667931" y="3756706"/>
            <a:ext cx="2889251" cy="842962"/>
            <a:chOff x="43536" y="-565666"/>
            <a:chExt cx="2888780" cy="842380"/>
          </a:xfrm>
        </p:grpSpPr>
        <p:cxnSp>
          <p:nvCxnSpPr>
            <p:cNvPr id="25627" name="直接连接符 16"/>
            <p:cNvCxnSpPr>
              <a:cxnSpLocks noChangeShapeType="1"/>
            </p:cNvCxnSpPr>
            <p:nvPr/>
          </p:nvCxnSpPr>
          <p:spPr bwMode="auto">
            <a:xfrm>
              <a:off x="571407" y="0"/>
              <a:ext cx="1799932" cy="0"/>
            </a:xfrm>
            <a:prstGeom prst="line">
              <a:avLst/>
            </a:prstGeom>
            <a:noFill/>
            <a:ln w="12700">
              <a:solidFill>
                <a:srgbClr val="BFBFBF"/>
              </a:solidFill>
              <a:round/>
              <a:headEnd/>
              <a:tailEnd/>
            </a:ln>
            <a:extLst>
              <a:ext uri="{909E8E84-426E-40DD-AFC4-6F175D3DCCD1}">
                <a14:hiddenFill xmlns:a14="http://schemas.microsoft.com/office/drawing/2010/main">
                  <a:noFill/>
                </a14:hiddenFill>
              </a:ext>
            </a:extLst>
          </p:spPr>
        </p:cxnSp>
        <p:cxnSp>
          <p:nvCxnSpPr>
            <p:cNvPr id="25628" name="肘形连接符 17"/>
            <p:cNvCxnSpPr>
              <a:cxnSpLocks noChangeShapeType="1"/>
              <a:stCxn id="25610" idx="6"/>
            </p:cNvCxnSpPr>
            <p:nvPr/>
          </p:nvCxnSpPr>
          <p:spPr bwMode="auto">
            <a:xfrm flipV="1">
              <a:off x="43536" y="-565666"/>
              <a:ext cx="571407" cy="842380"/>
            </a:xfrm>
            <a:prstGeom prst="bentConnector2">
              <a:avLst/>
            </a:prstGeom>
            <a:noFill/>
            <a:ln w="12700">
              <a:solidFill>
                <a:srgbClr val="BFBFBF"/>
              </a:solidFill>
              <a:miter lim="800000"/>
              <a:headEnd type="oval" w="med" len="med"/>
              <a:tailEnd/>
            </a:ln>
            <a:extLst>
              <a:ext uri="{909E8E84-426E-40DD-AFC4-6F175D3DCCD1}">
                <a14:hiddenFill xmlns:a14="http://schemas.microsoft.com/office/drawing/2010/main">
                  <a:noFill/>
                </a14:hiddenFill>
              </a:ext>
            </a:extLst>
          </p:spPr>
        </p:cxnSp>
        <p:cxnSp>
          <p:nvCxnSpPr>
            <p:cNvPr id="25629" name="肘形连接符 18"/>
            <p:cNvCxnSpPr>
              <a:cxnSpLocks noChangeShapeType="1"/>
              <a:stCxn id="25608" idx="2"/>
            </p:cNvCxnSpPr>
            <p:nvPr/>
          </p:nvCxnSpPr>
          <p:spPr bwMode="auto">
            <a:xfrm rot="10800000">
              <a:off x="2414875" y="-565666"/>
              <a:ext cx="517441" cy="842380"/>
            </a:xfrm>
            <a:prstGeom prst="bentConnector2">
              <a:avLst/>
            </a:prstGeom>
            <a:noFill/>
            <a:ln w="12700">
              <a:solidFill>
                <a:srgbClr val="BFBFBF"/>
              </a:solidFill>
              <a:miter lim="800000"/>
              <a:headEnd type="oval" w="med" len="med"/>
              <a:tailEnd/>
            </a:ln>
            <a:extLst>
              <a:ext uri="{909E8E84-426E-40DD-AFC4-6F175D3DCCD1}">
                <a14:hiddenFill xmlns:a14="http://schemas.microsoft.com/office/drawing/2010/main">
                  <a:noFill/>
                </a14:hiddenFill>
              </a:ext>
            </a:extLst>
          </p:spPr>
        </p:cxnSp>
      </p:grpSp>
      <p:sp>
        <p:nvSpPr>
          <p:cNvPr id="25625" name="矩形 42"/>
          <p:cNvSpPr>
            <a:spLocks noChangeAspect="1" noChangeArrowheads="1"/>
          </p:cNvSpPr>
          <p:nvPr/>
        </p:nvSpPr>
        <p:spPr bwMode="auto">
          <a:xfrm rot="-2700000">
            <a:off x="5123049" y="2202694"/>
            <a:ext cx="1983093" cy="1984547"/>
          </a:xfrm>
          <a:prstGeom prst="rect">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3" name="award-trophy-cup-silhouette-of-big-size_47822">
            <a:extLst>
              <a:ext uri="{FF2B5EF4-FFF2-40B4-BE49-F238E27FC236}">
                <a16:creationId xmlns:a16="http://schemas.microsoft.com/office/drawing/2014/main" id="{AD769758-53FE-4533-94E0-DC3328F5FBD6}"/>
              </a:ext>
            </a:extLst>
          </p:cNvPr>
          <p:cNvSpPr>
            <a:spLocks noChangeAspect="1"/>
          </p:cNvSpPr>
          <p:nvPr/>
        </p:nvSpPr>
        <p:spPr bwMode="auto">
          <a:xfrm>
            <a:off x="5377096" y="2448489"/>
            <a:ext cx="1608309" cy="1517767"/>
          </a:xfrm>
          <a:custGeom>
            <a:avLst/>
            <a:gdLst>
              <a:gd name="T0" fmla="*/ 391 w 433"/>
              <a:gd name="T1" fmla="*/ 150 h 409"/>
              <a:gd name="T2" fmla="*/ 431 w 433"/>
              <a:gd name="T3" fmla="*/ 7 h 409"/>
              <a:gd name="T4" fmla="*/ 315 w 433"/>
              <a:gd name="T5" fmla="*/ 0 h 409"/>
              <a:gd name="T6" fmla="*/ 118 w 433"/>
              <a:gd name="T7" fmla="*/ 7 h 409"/>
              <a:gd name="T8" fmla="*/ 2 w 433"/>
              <a:gd name="T9" fmla="*/ 20 h 409"/>
              <a:gd name="T10" fmla="*/ 106 w 433"/>
              <a:gd name="T11" fmla="*/ 174 h 409"/>
              <a:gd name="T12" fmla="*/ 115 w 433"/>
              <a:gd name="T13" fmla="*/ 186 h 409"/>
              <a:gd name="T14" fmla="*/ 116 w 433"/>
              <a:gd name="T15" fmla="*/ 219 h 409"/>
              <a:gd name="T16" fmla="*/ 118 w 433"/>
              <a:gd name="T17" fmla="*/ 145 h 409"/>
              <a:gd name="T18" fmla="*/ 60 w 433"/>
              <a:gd name="T19" fmla="*/ 130 h 409"/>
              <a:gd name="T20" fmla="*/ 94 w 433"/>
              <a:gd name="T21" fmla="*/ 34 h 409"/>
              <a:gd name="T22" fmla="*/ 94 w 433"/>
              <a:gd name="T23" fmla="*/ 68 h 409"/>
              <a:gd name="T24" fmla="*/ 135 w 433"/>
              <a:gd name="T25" fmla="*/ 126 h 409"/>
              <a:gd name="T26" fmla="*/ 164 w 433"/>
              <a:gd name="T27" fmla="*/ 180 h 409"/>
              <a:gd name="T28" fmla="*/ 178 w 433"/>
              <a:gd name="T29" fmla="*/ 222 h 409"/>
              <a:gd name="T30" fmla="*/ 179 w 433"/>
              <a:gd name="T31" fmla="*/ 222 h 409"/>
              <a:gd name="T32" fmla="*/ 165 w 433"/>
              <a:gd name="T33" fmla="*/ 298 h 409"/>
              <a:gd name="T34" fmla="*/ 144 w 433"/>
              <a:gd name="T35" fmla="*/ 360 h 409"/>
              <a:gd name="T36" fmla="*/ 116 w 433"/>
              <a:gd name="T37" fmla="*/ 409 h 409"/>
              <a:gd name="T38" fmla="*/ 317 w 433"/>
              <a:gd name="T39" fmla="*/ 360 h 409"/>
              <a:gd name="T40" fmla="*/ 289 w 433"/>
              <a:gd name="T41" fmla="*/ 298 h 409"/>
              <a:gd name="T42" fmla="*/ 251 w 433"/>
              <a:gd name="T43" fmla="*/ 222 h 409"/>
              <a:gd name="T44" fmla="*/ 255 w 433"/>
              <a:gd name="T45" fmla="*/ 223 h 409"/>
              <a:gd name="T46" fmla="*/ 269 w 433"/>
              <a:gd name="T47" fmla="*/ 222 h 409"/>
              <a:gd name="T48" fmla="*/ 259 w 433"/>
              <a:gd name="T49" fmla="*/ 180 h 409"/>
              <a:gd name="T50" fmla="*/ 315 w 433"/>
              <a:gd name="T51" fmla="*/ 50 h 409"/>
              <a:gd name="T52" fmla="*/ 355 w 433"/>
              <a:gd name="T53" fmla="*/ 46 h 409"/>
              <a:gd name="T54" fmla="*/ 404 w 433"/>
              <a:gd name="T55" fmla="*/ 34 h 409"/>
              <a:gd name="T56" fmla="*/ 323 w 433"/>
              <a:gd name="T57" fmla="*/ 147 h 409"/>
              <a:gd name="T58" fmla="*/ 280 w 433"/>
              <a:gd name="T59" fmla="*/ 191 h 409"/>
              <a:gd name="T60" fmla="*/ 333 w 433"/>
              <a:gd name="T61" fmla="*/ 198 h 409"/>
              <a:gd name="T62" fmla="*/ 327 w 433"/>
              <a:gd name="T63" fmla="*/ 17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3" h="409">
                <a:moveTo>
                  <a:pt x="327" y="174"/>
                </a:moveTo>
                <a:cubicBezTo>
                  <a:pt x="341" y="174"/>
                  <a:pt x="367" y="171"/>
                  <a:pt x="391" y="150"/>
                </a:cubicBezTo>
                <a:cubicBezTo>
                  <a:pt x="419" y="124"/>
                  <a:pt x="433" y="80"/>
                  <a:pt x="431" y="20"/>
                </a:cubicBezTo>
                <a:lnTo>
                  <a:pt x="431" y="7"/>
                </a:lnTo>
                <a:lnTo>
                  <a:pt x="316" y="7"/>
                </a:lnTo>
                <a:cubicBezTo>
                  <a:pt x="315" y="3"/>
                  <a:pt x="315" y="0"/>
                  <a:pt x="315" y="0"/>
                </a:cubicBezTo>
                <a:lnTo>
                  <a:pt x="118" y="0"/>
                </a:lnTo>
                <a:cubicBezTo>
                  <a:pt x="118" y="0"/>
                  <a:pt x="118" y="2"/>
                  <a:pt x="118" y="7"/>
                </a:cubicBezTo>
                <a:lnTo>
                  <a:pt x="3" y="7"/>
                </a:lnTo>
                <a:lnTo>
                  <a:pt x="2" y="20"/>
                </a:lnTo>
                <a:cubicBezTo>
                  <a:pt x="0" y="80"/>
                  <a:pt x="14" y="124"/>
                  <a:pt x="42" y="149"/>
                </a:cubicBezTo>
                <a:cubicBezTo>
                  <a:pt x="66" y="171"/>
                  <a:pt x="93" y="174"/>
                  <a:pt x="106" y="174"/>
                </a:cubicBezTo>
                <a:lnTo>
                  <a:pt x="106" y="174"/>
                </a:lnTo>
                <a:lnTo>
                  <a:pt x="115" y="186"/>
                </a:lnTo>
                <a:lnTo>
                  <a:pt x="100" y="198"/>
                </a:lnTo>
                <a:lnTo>
                  <a:pt x="116" y="219"/>
                </a:lnTo>
                <a:lnTo>
                  <a:pt x="153" y="191"/>
                </a:lnTo>
                <a:lnTo>
                  <a:pt x="118" y="145"/>
                </a:lnTo>
                <a:lnTo>
                  <a:pt x="111" y="146"/>
                </a:lnTo>
                <a:cubicBezTo>
                  <a:pt x="110" y="147"/>
                  <a:pt x="83" y="150"/>
                  <a:pt x="60" y="130"/>
                </a:cubicBezTo>
                <a:cubicBezTo>
                  <a:pt x="40" y="111"/>
                  <a:pt x="29" y="79"/>
                  <a:pt x="29" y="34"/>
                </a:cubicBezTo>
                <a:lnTo>
                  <a:pt x="94" y="34"/>
                </a:lnTo>
                <a:lnTo>
                  <a:pt x="78" y="46"/>
                </a:lnTo>
                <a:lnTo>
                  <a:pt x="94" y="68"/>
                </a:lnTo>
                <a:lnTo>
                  <a:pt x="118" y="49"/>
                </a:lnTo>
                <a:cubicBezTo>
                  <a:pt x="120" y="74"/>
                  <a:pt x="124" y="103"/>
                  <a:pt x="135" y="126"/>
                </a:cubicBezTo>
                <a:cubicBezTo>
                  <a:pt x="148" y="154"/>
                  <a:pt x="164" y="170"/>
                  <a:pt x="174" y="180"/>
                </a:cubicBezTo>
                <a:lnTo>
                  <a:pt x="164" y="180"/>
                </a:lnTo>
                <a:lnTo>
                  <a:pt x="164" y="222"/>
                </a:lnTo>
                <a:lnTo>
                  <a:pt x="178" y="222"/>
                </a:lnTo>
                <a:lnTo>
                  <a:pt x="178" y="222"/>
                </a:lnTo>
                <a:lnTo>
                  <a:pt x="179" y="222"/>
                </a:lnTo>
                <a:lnTo>
                  <a:pt x="182" y="222"/>
                </a:lnTo>
                <a:lnTo>
                  <a:pt x="165" y="298"/>
                </a:lnTo>
                <a:lnTo>
                  <a:pt x="144" y="298"/>
                </a:lnTo>
                <a:lnTo>
                  <a:pt x="144" y="360"/>
                </a:lnTo>
                <a:lnTo>
                  <a:pt x="116" y="360"/>
                </a:lnTo>
                <a:lnTo>
                  <a:pt x="116" y="409"/>
                </a:lnTo>
                <a:lnTo>
                  <a:pt x="317" y="409"/>
                </a:lnTo>
                <a:lnTo>
                  <a:pt x="317" y="360"/>
                </a:lnTo>
                <a:lnTo>
                  <a:pt x="289" y="360"/>
                </a:lnTo>
                <a:lnTo>
                  <a:pt x="289" y="298"/>
                </a:lnTo>
                <a:lnTo>
                  <a:pt x="268" y="298"/>
                </a:lnTo>
                <a:lnTo>
                  <a:pt x="251" y="222"/>
                </a:lnTo>
                <a:lnTo>
                  <a:pt x="254" y="222"/>
                </a:lnTo>
                <a:lnTo>
                  <a:pt x="255" y="223"/>
                </a:lnTo>
                <a:lnTo>
                  <a:pt x="255" y="222"/>
                </a:lnTo>
                <a:lnTo>
                  <a:pt x="269" y="222"/>
                </a:lnTo>
                <a:lnTo>
                  <a:pt x="269" y="180"/>
                </a:lnTo>
                <a:lnTo>
                  <a:pt x="259" y="180"/>
                </a:lnTo>
                <a:cubicBezTo>
                  <a:pt x="270" y="170"/>
                  <a:pt x="285" y="154"/>
                  <a:pt x="298" y="126"/>
                </a:cubicBezTo>
                <a:cubicBezTo>
                  <a:pt x="309" y="103"/>
                  <a:pt x="313" y="74"/>
                  <a:pt x="315" y="50"/>
                </a:cubicBezTo>
                <a:lnTo>
                  <a:pt x="339" y="68"/>
                </a:lnTo>
                <a:lnTo>
                  <a:pt x="355" y="46"/>
                </a:lnTo>
                <a:lnTo>
                  <a:pt x="339" y="34"/>
                </a:lnTo>
                <a:lnTo>
                  <a:pt x="404" y="34"/>
                </a:lnTo>
                <a:cubicBezTo>
                  <a:pt x="404" y="79"/>
                  <a:pt x="393" y="111"/>
                  <a:pt x="373" y="130"/>
                </a:cubicBezTo>
                <a:cubicBezTo>
                  <a:pt x="350" y="150"/>
                  <a:pt x="323" y="147"/>
                  <a:pt x="323" y="147"/>
                </a:cubicBezTo>
                <a:lnTo>
                  <a:pt x="315" y="146"/>
                </a:lnTo>
                <a:lnTo>
                  <a:pt x="280" y="191"/>
                </a:lnTo>
                <a:lnTo>
                  <a:pt x="317" y="219"/>
                </a:lnTo>
                <a:lnTo>
                  <a:pt x="333" y="198"/>
                </a:lnTo>
                <a:lnTo>
                  <a:pt x="318" y="186"/>
                </a:lnTo>
                <a:lnTo>
                  <a:pt x="327" y="174"/>
                </a:lnTo>
                <a:cubicBezTo>
                  <a:pt x="327" y="174"/>
                  <a:pt x="327" y="174"/>
                  <a:pt x="327" y="174"/>
                </a:cubicBezTo>
                <a:close/>
              </a:path>
            </a:pathLst>
          </a:custGeom>
          <a:solidFill>
            <a:schemeClr val="bg1"/>
          </a:solidFill>
          <a:ln>
            <a:noFill/>
          </a:ln>
        </p:spPr>
      </p:sp>
      <p:sp>
        <p:nvSpPr>
          <p:cNvPr id="34" name="矩形 33">
            <a:extLst>
              <a:ext uri="{FF2B5EF4-FFF2-40B4-BE49-F238E27FC236}">
                <a16:creationId xmlns:a16="http://schemas.microsoft.com/office/drawing/2014/main" id="{031EBEBD-CB7E-41F1-8D6A-436AEBA03728}"/>
              </a:ext>
            </a:extLst>
          </p:cNvPr>
          <p:cNvSpPr>
            <a:spLocks noChangeArrowheads="1"/>
          </p:cNvSpPr>
          <p:nvPr/>
        </p:nvSpPr>
        <p:spPr bwMode="auto">
          <a:xfrm>
            <a:off x="1068387" y="282803"/>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企业荣誉</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7" name="矩形 46">
            <a:extLst>
              <a:ext uri="{FF2B5EF4-FFF2-40B4-BE49-F238E27FC236}">
                <a16:creationId xmlns:a16="http://schemas.microsoft.com/office/drawing/2014/main" id="{ABBDF3F5-A941-4436-9555-86E6704953F7}"/>
              </a:ext>
            </a:extLst>
          </p:cNvPr>
          <p:cNvSpPr>
            <a:spLocks noChangeArrowheads="1"/>
          </p:cNvSpPr>
          <p:nvPr/>
        </p:nvSpPr>
        <p:spPr bwMode="auto">
          <a:xfrm>
            <a:off x="4711822" y="4597741"/>
            <a:ext cx="8526987" cy="193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marL="285750" indent="-285750">
              <a:lnSpc>
                <a:spcPct val="140000"/>
              </a:lnSpc>
              <a:spcBef>
                <a:spcPct val="0"/>
              </a:spcBef>
              <a:buClr>
                <a:srgbClr val="FF0000"/>
              </a:buClr>
              <a:buSzPct val="80000"/>
              <a:buFont typeface="Wingdings" pitchFamily="2" charset="2"/>
              <a:buChar char="l"/>
              <a:defRPr/>
            </a:pPr>
            <a:r>
              <a:rPr lang="zh-CN" altLang="en-US" sz="1100" noProof="1">
                <a:latin typeface="微软雅黑" pitchFamily="34" charset="-122"/>
                <a:ea typeface="微软雅黑" pitchFamily="34" charset="-122"/>
              </a:rPr>
              <a:t>运维服务领域</a:t>
            </a:r>
            <a:r>
              <a:rPr lang="en-US" altLang="zh-CN" sz="1100" noProof="1">
                <a:latin typeface="微软雅黑" pitchFamily="34" charset="-122"/>
                <a:ea typeface="微软雅黑" pitchFamily="34" charset="-122"/>
              </a:rPr>
              <a:t>AA</a:t>
            </a:r>
            <a:r>
              <a:rPr lang="zh-CN" altLang="en-US" sz="1100" noProof="1">
                <a:latin typeface="微软雅黑" pitchFamily="34" charset="-122"/>
                <a:ea typeface="微软雅黑" pitchFamily="34" charset="-122"/>
              </a:rPr>
              <a:t>级信用企业</a:t>
            </a:r>
          </a:p>
          <a:p>
            <a:pPr marL="285750" indent="-285750">
              <a:lnSpc>
                <a:spcPct val="140000"/>
              </a:lnSpc>
              <a:spcBef>
                <a:spcPct val="0"/>
              </a:spcBef>
              <a:buClr>
                <a:srgbClr val="FF0000"/>
              </a:buClr>
              <a:buSzPct val="80000"/>
              <a:buFont typeface="Wingdings" pitchFamily="2" charset="2"/>
              <a:buChar char="l"/>
              <a:defRPr/>
            </a:pPr>
            <a:r>
              <a:rPr lang="en-US" altLang="zh-CN" sz="1100" noProof="1">
                <a:latin typeface="微软雅黑" pitchFamily="34" charset="-122"/>
                <a:ea typeface="微软雅黑" pitchFamily="34" charset="-122"/>
              </a:rPr>
              <a:t>2013-2014</a:t>
            </a:r>
            <a:r>
              <a:rPr lang="zh-CN" altLang="en-US" sz="1100" noProof="1">
                <a:latin typeface="微软雅黑" pitchFamily="34" charset="-122"/>
                <a:ea typeface="微软雅黑" pitchFamily="34" charset="-122"/>
              </a:rPr>
              <a:t>通信网络综合维护</a:t>
            </a:r>
            <a:r>
              <a:rPr lang="en-US" altLang="zh-CN" sz="1100" noProof="1">
                <a:latin typeface="微软雅黑" pitchFamily="34" charset="-122"/>
                <a:ea typeface="微软雅黑" pitchFamily="34" charset="-122"/>
              </a:rPr>
              <a:t>50</a:t>
            </a:r>
            <a:r>
              <a:rPr lang="zh-CN" altLang="en-US" sz="1100" noProof="1">
                <a:latin typeface="微软雅黑" pitchFamily="34" charset="-122"/>
                <a:ea typeface="微软雅黑" pitchFamily="34" charset="-122"/>
              </a:rPr>
              <a:t>强企业</a:t>
            </a:r>
          </a:p>
          <a:p>
            <a:pPr marL="285750" indent="-285750">
              <a:lnSpc>
                <a:spcPct val="140000"/>
              </a:lnSpc>
              <a:spcBef>
                <a:spcPct val="0"/>
              </a:spcBef>
              <a:buClr>
                <a:srgbClr val="FF0000"/>
              </a:buClr>
              <a:buSzPct val="80000"/>
              <a:buFont typeface="Wingdings" pitchFamily="2" charset="2"/>
              <a:buChar char="l"/>
              <a:defRPr/>
            </a:pPr>
            <a:r>
              <a:rPr lang="zh-CN" altLang="en-US" sz="1100" noProof="1">
                <a:latin typeface="微软雅黑" pitchFamily="34" charset="-122"/>
                <a:ea typeface="微软雅黑" pitchFamily="34" charset="-122"/>
              </a:rPr>
              <a:t>中国通信网络运维服务商百强企业</a:t>
            </a:r>
          </a:p>
          <a:p>
            <a:pPr marL="285750" indent="-285750">
              <a:lnSpc>
                <a:spcPct val="140000"/>
              </a:lnSpc>
              <a:spcBef>
                <a:spcPct val="0"/>
              </a:spcBef>
              <a:buClr>
                <a:srgbClr val="FF0000"/>
              </a:buClr>
              <a:buSzPct val="80000"/>
              <a:buFont typeface="Wingdings" pitchFamily="2" charset="2"/>
              <a:buChar char="l"/>
              <a:defRPr/>
            </a:pPr>
            <a:r>
              <a:rPr lang="zh-CN" altLang="en-US" sz="1100" noProof="1">
                <a:latin typeface="微软雅黑" pitchFamily="34" charset="-122"/>
                <a:ea typeface="微软雅黑" pitchFamily="34" charset="-122"/>
              </a:rPr>
              <a:t>中国移动山西公司抗震救灾先进集体</a:t>
            </a:r>
          </a:p>
          <a:p>
            <a:pPr marL="285750" indent="-285750">
              <a:lnSpc>
                <a:spcPct val="140000"/>
              </a:lnSpc>
              <a:spcBef>
                <a:spcPct val="0"/>
              </a:spcBef>
              <a:buClr>
                <a:srgbClr val="FF0000"/>
              </a:buClr>
              <a:buSzPct val="80000"/>
              <a:buFont typeface="Wingdings" pitchFamily="2" charset="2"/>
              <a:buChar char="l"/>
              <a:defRPr/>
            </a:pPr>
            <a:r>
              <a:rPr lang="en-US" altLang="zh-CN" sz="1100" noProof="1">
                <a:latin typeface="微软雅黑" pitchFamily="34" charset="-122"/>
                <a:ea typeface="微软雅黑" pitchFamily="34" charset="-122"/>
              </a:rPr>
              <a:t>2010</a:t>
            </a:r>
            <a:r>
              <a:rPr lang="zh-CN" altLang="en-US" sz="1100" noProof="1">
                <a:latin typeface="微软雅黑" pitchFamily="34" charset="-122"/>
                <a:ea typeface="微软雅黑" pitchFamily="34" charset="-122"/>
              </a:rPr>
              <a:t>年度通信网络运维服务用户满意度企业</a:t>
            </a:r>
          </a:p>
          <a:p>
            <a:pPr marL="285750" indent="-285750">
              <a:lnSpc>
                <a:spcPct val="140000"/>
              </a:lnSpc>
              <a:spcBef>
                <a:spcPct val="0"/>
              </a:spcBef>
              <a:buClr>
                <a:srgbClr val="FF0000"/>
              </a:buClr>
              <a:buSzPct val="80000"/>
              <a:buFont typeface="Wingdings" pitchFamily="2" charset="2"/>
              <a:buChar char="l"/>
              <a:defRPr/>
            </a:pPr>
            <a:r>
              <a:rPr lang="en-US" altLang="zh-CN" sz="1100" noProof="1">
                <a:latin typeface="微软雅黑" pitchFamily="34" charset="-122"/>
                <a:ea typeface="微软雅黑" pitchFamily="34" charset="-122"/>
              </a:rPr>
              <a:t>2014-2015</a:t>
            </a:r>
            <a:r>
              <a:rPr lang="zh-CN" altLang="en-US" sz="1100" noProof="1">
                <a:latin typeface="微软雅黑" pitchFamily="34" charset="-122"/>
                <a:ea typeface="微软雅黑" pitchFamily="34" charset="-122"/>
              </a:rPr>
              <a:t>年通信网络维护服务管理创新先进单位</a:t>
            </a:r>
          </a:p>
          <a:p>
            <a:pPr marL="285750" indent="-285750">
              <a:lnSpc>
                <a:spcPct val="140000"/>
              </a:lnSpc>
              <a:spcBef>
                <a:spcPct val="0"/>
              </a:spcBef>
              <a:buClr>
                <a:srgbClr val="FF0000"/>
              </a:buClr>
              <a:buSzPct val="80000"/>
              <a:buFont typeface="Wingdings" pitchFamily="2" charset="2"/>
              <a:buChar char="l"/>
              <a:defRPr/>
            </a:pPr>
            <a:r>
              <a:rPr lang="en-US" altLang="zh-CN" sz="1100" noProof="1">
                <a:latin typeface="微软雅黑" pitchFamily="34" charset="-122"/>
                <a:ea typeface="微软雅黑" pitchFamily="34" charset="-122"/>
              </a:rPr>
              <a:t>2015-2016</a:t>
            </a:r>
            <a:r>
              <a:rPr lang="zh-CN" altLang="en-US" sz="1100" noProof="1">
                <a:latin typeface="微软雅黑" pitchFamily="34" charset="-122"/>
                <a:ea typeface="微软雅黑" pitchFamily="34" charset="-122"/>
              </a:rPr>
              <a:t>年度通信网络维护服务管理创新先进单位</a:t>
            </a:r>
            <a:endParaRPr lang="en-US" altLang="zh-CN" sz="1100" noProof="1">
              <a:latin typeface="微软雅黑" pitchFamily="34" charset="-122"/>
              <a:ea typeface="微软雅黑" pitchFamily="34" charset="-122"/>
            </a:endParaRPr>
          </a:p>
          <a:p>
            <a:pPr marL="285750" indent="-285750">
              <a:lnSpc>
                <a:spcPct val="140000"/>
              </a:lnSpc>
              <a:spcBef>
                <a:spcPct val="0"/>
              </a:spcBef>
              <a:buClr>
                <a:srgbClr val="FF0000"/>
              </a:buClr>
              <a:buSzPct val="80000"/>
              <a:buFont typeface="Wingdings" pitchFamily="2" charset="2"/>
              <a:buChar char="l"/>
              <a:defRPr/>
            </a:pPr>
            <a:r>
              <a:rPr lang="en-US" altLang="zh-CN" sz="1100" noProof="1">
                <a:latin typeface="微软雅黑" pitchFamily="34" charset="-122"/>
                <a:ea typeface="微软雅黑" pitchFamily="34" charset="-122"/>
              </a:rPr>
              <a:t>…….</a:t>
            </a:r>
          </a:p>
        </p:txBody>
      </p:sp>
      <p:sp>
        <p:nvSpPr>
          <p:cNvPr id="48" name="矩形 47">
            <a:extLst>
              <a:ext uri="{FF2B5EF4-FFF2-40B4-BE49-F238E27FC236}">
                <a16:creationId xmlns:a16="http://schemas.microsoft.com/office/drawing/2014/main" id="{68252AB2-91AD-4845-8AFB-99DDE3E0C80E}"/>
              </a:ext>
            </a:extLst>
          </p:cNvPr>
          <p:cNvSpPr/>
          <p:nvPr/>
        </p:nvSpPr>
        <p:spPr>
          <a:xfrm rot="16200000" flipH="1">
            <a:off x="5786317" y="3181174"/>
            <a:ext cx="18000" cy="67170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pic>
        <p:nvPicPr>
          <p:cNvPr id="30" name="图片 67" descr="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952" y="719714"/>
            <a:ext cx="1970819" cy="157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09" y="719714"/>
            <a:ext cx="1955995" cy="157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09" y="2448489"/>
            <a:ext cx="1955995" cy="13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65" descr="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950" y="3966256"/>
            <a:ext cx="1949810" cy="13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64" descr="0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9951" y="2448489"/>
            <a:ext cx="1970819" cy="13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250" descr="00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9951" y="3972848"/>
            <a:ext cx="1970819" cy="136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 descr="QQ图片201504240933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528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fade">
                                      <p:cBhvr>
                                        <p:cTn id="15" dur="1000"/>
                                        <p:tgtEl>
                                          <p:spTgt spid="25604"/>
                                        </p:tgtEl>
                                      </p:cBhvr>
                                    </p:animEffect>
                                    <p:anim calcmode="lin" valueType="num">
                                      <p:cBhvr>
                                        <p:cTn id="16" dur="1000" fill="hold"/>
                                        <p:tgtEl>
                                          <p:spTgt spid="25604"/>
                                        </p:tgtEl>
                                        <p:attrNameLst>
                                          <p:attrName>ppt_x</p:attrName>
                                        </p:attrNameLst>
                                      </p:cBhvr>
                                      <p:tavLst>
                                        <p:tav tm="0">
                                          <p:val>
                                            <p:strVal val="#ppt_x"/>
                                          </p:val>
                                        </p:tav>
                                        <p:tav tm="100000">
                                          <p:val>
                                            <p:strVal val="#ppt_x"/>
                                          </p:val>
                                        </p:tav>
                                      </p:tavLst>
                                    </p:anim>
                                    <p:anim calcmode="lin" valueType="num">
                                      <p:cBhvr>
                                        <p:cTn id="17" dur="1000" fill="hold"/>
                                        <p:tgtEl>
                                          <p:spTgt spid="2560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605"/>
                                        </p:tgtEl>
                                        <p:attrNameLst>
                                          <p:attrName>style.visibility</p:attrName>
                                        </p:attrNameLst>
                                      </p:cBhvr>
                                      <p:to>
                                        <p:strVal val="visible"/>
                                      </p:to>
                                    </p:set>
                                    <p:animEffect transition="in" filter="fade">
                                      <p:cBhvr>
                                        <p:cTn id="20" dur="1000"/>
                                        <p:tgtEl>
                                          <p:spTgt spid="25605"/>
                                        </p:tgtEl>
                                      </p:cBhvr>
                                    </p:animEffect>
                                    <p:anim calcmode="lin" valueType="num">
                                      <p:cBhvr>
                                        <p:cTn id="21" dur="1000" fill="hold"/>
                                        <p:tgtEl>
                                          <p:spTgt spid="25605"/>
                                        </p:tgtEl>
                                        <p:attrNameLst>
                                          <p:attrName>ppt_x</p:attrName>
                                        </p:attrNameLst>
                                      </p:cBhvr>
                                      <p:tavLst>
                                        <p:tav tm="0">
                                          <p:val>
                                            <p:strVal val="#ppt_x"/>
                                          </p:val>
                                        </p:tav>
                                        <p:tav tm="100000">
                                          <p:val>
                                            <p:strVal val="#ppt_x"/>
                                          </p:val>
                                        </p:tav>
                                      </p:tavLst>
                                    </p:anim>
                                    <p:anim calcmode="lin" valueType="num">
                                      <p:cBhvr>
                                        <p:cTn id="22" dur="1000" fill="hold"/>
                                        <p:tgtEl>
                                          <p:spTgt spid="2560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606"/>
                                        </p:tgtEl>
                                        <p:attrNameLst>
                                          <p:attrName>style.visibility</p:attrName>
                                        </p:attrNameLst>
                                      </p:cBhvr>
                                      <p:to>
                                        <p:strVal val="visible"/>
                                      </p:to>
                                    </p:set>
                                    <p:animEffect transition="in" filter="fade">
                                      <p:cBhvr>
                                        <p:cTn id="25" dur="1000"/>
                                        <p:tgtEl>
                                          <p:spTgt spid="25606"/>
                                        </p:tgtEl>
                                      </p:cBhvr>
                                    </p:animEffect>
                                    <p:anim calcmode="lin" valueType="num">
                                      <p:cBhvr>
                                        <p:cTn id="26" dur="1000" fill="hold"/>
                                        <p:tgtEl>
                                          <p:spTgt spid="25606"/>
                                        </p:tgtEl>
                                        <p:attrNameLst>
                                          <p:attrName>ppt_x</p:attrName>
                                        </p:attrNameLst>
                                      </p:cBhvr>
                                      <p:tavLst>
                                        <p:tav tm="0">
                                          <p:val>
                                            <p:strVal val="#ppt_x"/>
                                          </p:val>
                                        </p:tav>
                                        <p:tav tm="100000">
                                          <p:val>
                                            <p:strVal val="#ppt_x"/>
                                          </p:val>
                                        </p:tav>
                                      </p:tavLst>
                                    </p:anim>
                                    <p:anim calcmode="lin" valueType="num">
                                      <p:cBhvr>
                                        <p:cTn id="27" dur="1000" fill="hold"/>
                                        <p:tgtEl>
                                          <p:spTgt spid="2560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607"/>
                                        </p:tgtEl>
                                        <p:attrNameLst>
                                          <p:attrName>style.visibility</p:attrName>
                                        </p:attrNameLst>
                                      </p:cBhvr>
                                      <p:to>
                                        <p:strVal val="visible"/>
                                      </p:to>
                                    </p:set>
                                    <p:animEffect transition="in" filter="fade">
                                      <p:cBhvr>
                                        <p:cTn id="30" dur="1000"/>
                                        <p:tgtEl>
                                          <p:spTgt spid="25607"/>
                                        </p:tgtEl>
                                      </p:cBhvr>
                                    </p:animEffect>
                                    <p:anim calcmode="lin" valueType="num">
                                      <p:cBhvr>
                                        <p:cTn id="31" dur="1000" fill="hold"/>
                                        <p:tgtEl>
                                          <p:spTgt spid="25607"/>
                                        </p:tgtEl>
                                        <p:attrNameLst>
                                          <p:attrName>ppt_x</p:attrName>
                                        </p:attrNameLst>
                                      </p:cBhvr>
                                      <p:tavLst>
                                        <p:tav tm="0">
                                          <p:val>
                                            <p:strVal val="#ppt_x"/>
                                          </p:val>
                                        </p:tav>
                                        <p:tav tm="100000">
                                          <p:val>
                                            <p:strVal val="#ppt_x"/>
                                          </p:val>
                                        </p:tav>
                                      </p:tavLst>
                                    </p:anim>
                                    <p:anim calcmode="lin" valueType="num">
                                      <p:cBhvr>
                                        <p:cTn id="32" dur="1000" fill="hold"/>
                                        <p:tgtEl>
                                          <p:spTgt spid="2560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608"/>
                                        </p:tgtEl>
                                        <p:attrNameLst>
                                          <p:attrName>style.visibility</p:attrName>
                                        </p:attrNameLst>
                                      </p:cBhvr>
                                      <p:to>
                                        <p:strVal val="visible"/>
                                      </p:to>
                                    </p:set>
                                    <p:animEffect transition="in" filter="fade">
                                      <p:cBhvr>
                                        <p:cTn id="35" dur="1000"/>
                                        <p:tgtEl>
                                          <p:spTgt spid="25608"/>
                                        </p:tgtEl>
                                      </p:cBhvr>
                                    </p:animEffect>
                                    <p:anim calcmode="lin" valueType="num">
                                      <p:cBhvr>
                                        <p:cTn id="36" dur="1000" fill="hold"/>
                                        <p:tgtEl>
                                          <p:spTgt spid="25608"/>
                                        </p:tgtEl>
                                        <p:attrNameLst>
                                          <p:attrName>ppt_x</p:attrName>
                                        </p:attrNameLst>
                                      </p:cBhvr>
                                      <p:tavLst>
                                        <p:tav tm="0">
                                          <p:val>
                                            <p:strVal val="#ppt_x"/>
                                          </p:val>
                                        </p:tav>
                                        <p:tav tm="100000">
                                          <p:val>
                                            <p:strVal val="#ppt_x"/>
                                          </p:val>
                                        </p:tav>
                                      </p:tavLst>
                                    </p:anim>
                                    <p:anim calcmode="lin" valueType="num">
                                      <p:cBhvr>
                                        <p:cTn id="37" dur="1000" fill="hold"/>
                                        <p:tgtEl>
                                          <p:spTgt spid="2560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609"/>
                                        </p:tgtEl>
                                        <p:attrNameLst>
                                          <p:attrName>style.visibility</p:attrName>
                                        </p:attrNameLst>
                                      </p:cBhvr>
                                      <p:to>
                                        <p:strVal val="visible"/>
                                      </p:to>
                                    </p:set>
                                    <p:animEffect transition="in" filter="fade">
                                      <p:cBhvr>
                                        <p:cTn id="40" dur="1000"/>
                                        <p:tgtEl>
                                          <p:spTgt spid="25609"/>
                                        </p:tgtEl>
                                      </p:cBhvr>
                                    </p:animEffect>
                                    <p:anim calcmode="lin" valueType="num">
                                      <p:cBhvr>
                                        <p:cTn id="41" dur="1000" fill="hold"/>
                                        <p:tgtEl>
                                          <p:spTgt spid="25609"/>
                                        </p:tgtEl>
                                        <p:attrNameLst>
                                          <p:attrName>ppt_x</p:attrName>
                                        </p:attrNameLst>
                                      </p:cBhvr>
                                      <p:tavLst>
                                        <p:tav tm="0">
                                          <p:val>
                                            <p:strVal val="#ppt_x"/>
                                          </p:val>
                                        </p:tav>
                                        <p:tav tm="100000">
                                          <p:val>
                                            <p:strVal val="#ppt_x"/>
                                          </p:val>
                                        </p:tav>
                                      </p:tavLst>
                                    </p:anim>
                                    <p:anim calcmode="lin" valueType="num">
                                      <p:cBhvr>
                                        <p:cTn id="42" dur="1000" fill="hold"/>
                                        <p:tgtEl>
                                          <p:spTgt spid="2560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610"/>
                                        </p:tgtEl>
                                        <p:attrNameLst>
                                          <p:attrName>style.visibility</p:attrName>
                                        </p:attrNameLst>
                                      </p:cBhvr>
                                      <p:to>
                                        <p:strVal val="visible"/>
                                      </p:to>
                                    </p:set>
                                    <p:animEffect transition="in" filter="fade">
                                      <p:cBhvr>
                                        <p:cTn id="45" dur="1000"/>
                                        <p:tgtEl>
                                          <p:spTgt spid="25610"/>
                                        </p:tgtEl>
                                      </p:cBhvr>
                                    </p:animEffect>
                                    <p:anim calcmode="lin" valueType="num">
                                      <p:cBhvr>
                                        <p:cTn id="46" dur="1000" fill="hold"/>
                                        <p:tgtEl>
                                          <p:spTgt spid="25610"/>
                                        </p:tgtEl>
                                        <p:attrNameLst>
                                          <p:attrName>ppt_x</p:attrName>
                                        </p:attrNameLst>
                                      </p:cBhvr>
                                      <p:tavLst>
                                        <p:tav tm="0">
                                          <p:val>
                                            <p:strVal val="#ppt_x"/>
                                          </p:val>
                                        </p:tav>
                                        <p:tav tm="100000">
                                          <p:val>
                                            <p:strVal val="#ppt_x"/>
                                          </p:val>
                                        </p:tav>
                                      </p:tavLst>
                                    </p:anim>
                                    <p:anim calcmode="lin" valueType="num">
                                      <p:cBhvr>
                                        <p:cTn id="47" dur="1000" fill="hold"/>
                                        <p:tgtEl>
                                          <p:spTgt spid="256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611"/>
                                        </p:tgtEl>
                                        <p:attrNameLst>
                                          <p:attrName>style.visibility</p:attrName>
                                        </p:attrNameLst>
                                      </p:cBhvr>
                                      <p:to>
                                        <p:strVal val="visible"/>
                                      </p:to>
                                    </p:set>
                                    <p:animEffect transition="in" filter="fade">
                                      <p:cBhvr>
                                        <p:cTn id="50" dur="1000"/>
                                        <p:tgtEl>
                                          <p:spTgt spid="25611"/>
                                        </p:tgtEl>
                                      </p:cBhvr>
                                    </p:animEffect>
                                    <p:anim calcmode="lin" valueType="num">
                                      <p:cBhvr>
                                        <p:cTn id="51" dur="1000" fill="hold"/>
                                        <p:tgtEl>
                                          <p:spTgt spid="25611"/>
                                        </p:tgtEl>
                                        <p:attrNameLst>
                                          <p:attrName>ppt_x</p:attrName>
                                        </p:attrNameLst>
                                      </p:cBhvr>
                                      <p:tavLst>
                                        <p:tav tm="0">
                                          <p:val>
                                            <p:strVal val="#ppt_x"/>
                                          </p:val>
                                        </p:tav>
                                        <p:tav tm="100000">
                                          <p:val>
                                            <p:strVal val="#ppt_x"/>
                                          </p:val>
                                        </p:tav>
                                      </p:tavLst>
                                    </p:anim>
                                    <p:anim calcmode="lin" valueType="num">
                                      <p:cBhvr>
                                        <p:cTn id="52" dur="1000" fill="hold"/>
                                        <p:tgtEl>
                                          <p:spTgt spid="256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612"/>
                                        </p:tgtEl>
                                        <p:attrNameLst>
                                          <p:attrName>style.visibility</p:attrName>
                                        </p:attrNameLst>
                                      </p:cBhvr>
                                      <p:to>
                                        <p:strVal val="visible"/>
                                      </p:to>
                                    </p:set>
                                    <p:animEffect transition="in" filter="fade">
                                      <p:cBhvr>
                                        <p:cTn id="55" dur="1000"/>
                                        <p:tgtEl>
                                          <p:spTgt spid="25612"/>
                                        </p:tgtEl>
                                      </p:cBhvr>
                                    </p:animEffect>
                                    <p:anim calcmode="lin" valueType="num">
                                      <p:cBhvr>
                                        <p:cTn id="56" dur="1000" fill="hold"/>
                                        <p:tgtEl>
                                          <p:spTgt spid="25612"/>
                                        </p:tgtEl>
                                        <p:attrNameLst>
                                          <p:attrName>ppt_x</p:attrName>
                                        </p:attrNameLst>
                                      </p:cBhvr>
                                      <p:tavLst>
                                        <p:tav tm="0">
                                          <p:val>
                                            <p:strVal val="#ppt_x"/>
                                          </p:val>
                                        </p:tav>
                                        <p:tav tm="100000">
                                          <p:val>
                                            <p:strVal val="#ppt_x"/>
                                          </p:val>
                                        </p:tav>
                                      </p:tavLst>
                                    </p:anim>
                                    <p:anim calcmode="lin" valueType="num">
                                      <p:cBhvr>
                                        <p:cTn id="57" dur="1000" fill="hold"/>
                                        <p:tgtEl>
                                          <p:spTgt spid="256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5625"/>
                                        </p:tgtEl>
                                        <p:attrNameLst>
                                          <p:attrName>style.visibility</p:attrName>
                                        </p:attrNameLst>
                                      </p:cBhvr>
                                      <p:to>
                                        <p:strVal val="visible"/>
                                      </p:to>
                                    </p:set>
                                    <p:animEffect transition="in" filter="fade">
                                      <p:cBhvr>
                                        <p:cTn id="60" dur="1000"/>
                                        <p:tgtEl>
                                          <p:spTgt spid="25625"/>
                                        </p:tgtEl>
                                      </p:cBhvr>
                                    </p:animEffect>
                                    <p:anim calcmode="lin" valueType="num">
                                      <p:cBhvr>
                                        <p:cTn id="61" dur="1000" fill="hold"/>
                                        <p:tgtEl>
                                          <p:spTgt spid="25625"/>
                                        </p:tgtEl>
                                        <p:attrNameLst>
                                          <p:attrName>ppt_x</p:attrName>
                                        </p:attrNameLst>
                                      </p:cBhvr>
                                      <p:tavLst>
                                        <p:tav tm="0">
                                          <p:val>
                                            <p:strVal val="#ppt_x"/>
                                          </p:val>
                                        </p:tav>
                                        <p:tav tm="100000">
                                          <p:val>
                                            <p:strVal val="#ppt_x"/>
                                          </p:val>
                                        </p:tav>
                                      </p:tavLst>
                                    </p:anim>
                                    <p:anim calcmode="lin" valueType="num">
                                      <p:cBhvr>
                                        <p:cTn id="62" dur="1000" fill="hold"/>
                                        <p:tgtEl>
                                          <p:spTgt spid="2562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1650"/>
                            </p:stCondLst>
                            <p:childTnLst>
                              <p:par>
                                <p:cTn id="69" presetID="42" presetClass="entr" presetSubtype="0"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1000"/>
                                        <p:tgtEl>
                                          <p:spTgt spid="47"/>
                                        </p:tgtEl>
                                      </p:cBhvr>
                                    </p:animEffect>
                                    <p:anim calcmode="lin" valueType="num">
                                      <p:cBhvr>
                                        <p:cTn id="72" dur="1000" fill="hold"/>
                                        <p:tgtEl>
                                          <p:spTgt spid="47"/>
                                        </p:tgtEl>
                                        <p:attrNameLst>
                                          <p:attrName>ppt_x</p:attrName>
                                        </p:attrNameLst>
                                      </p:cBhvr>
                                      <p:tavLst>
                                        <p:tav tm="0">
                                          <p:val>
                                            <p:strVal val="#ppt_x"/>
                                          </p:val>
                                        </p:tav>
                                        <p:tav tm="100000">
                                          <p:val>
                                            <p:strVal val="#ppt_x"/>
                                          </p:val>
                                        </p:tav>
                                      </p:tavLst>
                                    </p:anim>
                                    <p:anim calcmode="lin" valueType="num">
                                      <p:cBhvr>
                                        <p:cTn id="73" dur="1000" fill="hold"/>
                                        <p:tgtEl>
                                          <p:spTgt spid="47"/>
                                        </p:tgtEl>
                                        <p:attrNameLst>
                                          <p:attrName>ppt_y</p:attrName>
                                        </p:attrNameLst>
                                      </p:cBhvr>
                                      <p:tavLst>
                                        <p:tav tm="0">
                                          <p:val>
                                            <p:strVal val="#ppt_y+.1"/>
                                          </p:val>
                                        </p:tav>
                                        <p:tav tm="100000">
                                          <p:val>
                                            <p:strVal val="#ppt_y"/>
                                          </p:val>
                                        </p:tav>
                                      </p:tavLst>
                                    </p:anim>
                                  </p:childTnLst>
                                </p:cTn>
                              </p:par>
                            </p:childTnLst>
                          </p:cTn>
                        </p:par>
                        <p:par>
                          <p:cTn id="74" fill="hold">
                            <p:stCondLst>
                              <p:cond delay="2650"/>
                            </p:stCondLst>
                            <p:childTnLst>
                              <p:par>
                                <p:cTn id="75" presetID="16" presetClass="entr" presetSubtype="21"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barn(inVertical)">
                                      <p:cBhvr>
                                        <p:cTn id="7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7" grpId="0" animBg="1"/>
      <p:bldP spid="25608" grpId="0" animBg="1"/>
      <p:bldP spid="25609" grpId="0" animBg="1"/>
      <p:bldP spid="25610" grpId="0" animBg="1"/>
      <p:bldP spid="25625" grpId="0" animBg="1"/>
      <p:bldP spid="34" grpId="0"/>
      <p:bldP spid="47" grpId="0"/>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1"/>
          <p:cNvSpPr/>
          <p:nvPr/>
        </p:nvSpPr>
        <p:spPr>
          <a:xfrm>
            <a:off x="7297073" y="3730654"/>
            <a:ext cx="1931033" cy="1931033"/>
          </a:xfrm>
          <a:custGeom>
            <a:avLst/>
            <a:gdLst/>
            <a:ahLst/>
            <a:cxnLst/>
            <a:rect l="l" t="t" r="r" b="b"/>
            <a:pathLst>
              <a:path w="1458163" h="1458162">
                <a:moveTo>
                  <a:pt x="0" y="0"/>
                </a:moveTo>
                <a:lnTo>
                  <a:pt x="443145" y="0"/>
                </a:lnTo>
                <a:cubicBezTo>
                  <a:pt x="443145" y="560578"/>
                  <a:pt x="897584" y="1015017"/>
                  <a:pt x="1458162" y="1015017"/>
                </a:cubicBezTo>
                <a:lnTo>
                  <a:pt x="1458163" y="1015017"/>
                </a:lnTo>
                <a:lnTo>
                  <a:pt x="1458163" y="1458162"/>
                </a:lnTo>
                <a:cubicBezTo>
                  <a:pt x="652841" y="1458162"/>
                  <a:pt x="0" y="805321"/>
                  <a:pt x="0" y="0"/>
                </a:cubicBezTo>
                <a:close/>
              </a:path>
            </a:pathLst>
          </a:custGeom>
          <a:solidFill>
            <a:srgbClr val="A8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4" name="椭圆 1"/>
          <p:cNvSpPr/>
          <p:nvPr/>
        </p:nvSpPr>
        <p:spPr>
          <a:xfrm>
            <a:off x="9228105" y="1799166"/>
            <a:ext cx="1931033" cy="1931489"/>
          </a:xfrm>
          <a:custGeom>
            <a:avLst/>
            <a:gdLst/>
            <a:ahLst/>
            <a:cxnLst/>
            <a:rect l="l" t="t" r="r" b="b"/>
            <a:pathLst>
              <a:path w="1458162" h="1458507">
                <a:moveTo>
                  <a:pt x="0" y="0"/>
                </a:moveTo>
                <a:cubicBezTo>
                  <a:pt x="805321" y="0"/>
                  <a:pt x="1458162" y="652841"/>
                  <a:pt x="1458162" y="1458162"/>
                </a:cubicBezTo>
                <a:lnTo>
                  <a:pt x="1458145" y="1458507"/>
                </a:lnTo>
                <a:lnTo>
                  <a:pt x="1015000" y="1458507"/>
                </a:lnTo>
                <a:cubicBezTo>
                  <a:pt x="1015017" y="1458392"/>
                  <a:pt x="1015017" y="1458277"/>
                  <a:pt x="1015017" y="1458162"/>
                </a:cubicBezTo>
                <a:cubicBezTo>
                  <a:pt x="1015017" y="897584"/>
                  <a:pt x="560578" y="443145"/>
                  <a:pt x="0" y="443145"/>
                </a:cubicBezTo>
                <a:close/>
              </a:path>
            </a:pathLst>
          </a:cu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5" name="矩形 2"/>
          <p:cNvSpPr/>
          <p:nvPr/>
        </p:nvSpPr>
        <p:spPr>
          <a:xfrm>
            <a:off x="7297073" y="1799166"/>
            <a:ext cx="1931033" cy="1931489"/>
          </a:xfrm>
          <a:custGeom>
            <a:avLst/>
            <a:gdLst/>
            <a:ahLst/>
            <a:cxnLst/>
            <a:rect l="l" t="t" r="r" b="b"/>
            <a:pathLst>
              <a:path w="1458162" h="1458507">
                <a:moveTo>
                  <a:pt x="1458162" y="0"/>
                </a:moveTo>
                <a:lnTo>
                  <a:pt x="1458162" y="443145"/>
                </a:lnTo>
                <a:cubicBezTo>
                  <a:pt x="897584" y="443145"/>
                  <a:pt x="443145" y="897584"/>
                  <a:pt x="443145" y="1458162"/>
                </a:cubicBezTo>
                <a:lnTo>
                  <a:pt x="443163" y="1458507"/>
                </a:lnTo>
                <a:lnTo>
                  <a:pt x="18" y="1458507"/>
                </a:lnTo>
                <a:cubicBezTo>
                  <a:pt x="0" y="1458392"/>
                  <a:pt x="0" y="1458277"/>
                  <a:pt x="0" y="1458162"/>
                </a:cubicBezTo>
                <a:cubicBezTo>
                  <a:pt x="0" y="652841"/>
                  <a:pt x="652841" y="0"/>
                  <a:pt x="1458162" y="0"/>
                </a:cubicBezTo>
                <a:close/>
              </a:path>
            </a:pathLst>
          </a:cu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6" name="椭圆 1"/>
          <p:cNvSpPr/>
          <p:nvPr/>
        </p:nvSpPr>
        <p:spPr>
          <a:xfrm>
            <a:off x="9228105" y="3730654"/>
            <a:ext cx="1931033" cy="1931033"/>
          </a:xfrm>
          <a:custGeom>
            <a:avLst/>
            <a:gdLst/>
            <a:ahLst/>
            <a:cxnLst/>
            <a:rect l="l" t="t" r="r" b="b"/>
            <a:pathLst>
              <a:path w="1458162" h="1458162">
                <a:moveTo>
                  <a:pt x="1015017" y="0"/>
                </a:moveTo>
                <a:lnTo>
                  <a:pt x="1458162" y="0"/>
                </a:lnTo>
                <a:cubicBezTo>
                  <a:pt x="1458162" y="805321"/>
                  <a:pt x="805321" y="1458162"/>
                  <a:pt x="0" y="1458162"/>
                </a:cubicBezTo>
                <a:lnTo>
                  <a:pt x="0" y="1015017"/>
                </a:lnTo>
                <a:cubicBezTo>
                  <a:pt x="560578" y="1015017"/>
                  <a:pt x="1015017" y="560578"/>
                  <a:pt x="1015017" y="0"/>
                </a:cubicBezTo>
                <a:close/>
              </a:path>
            </a:pathLst>
          </a:custGeom>
          <a:solidFill>
            <a:srgbClr val="255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Arial"/>
              <a:ea typeface="微软雅黑"/>
            </a:endParaRPr>
          </a:p>
        </p:txBody>
      </p:sp>
      <p:sp>
        <p:nvSpPr>
          <p:cNvPr id="22" name="椭圆 21"/>
          <p:cNvSpPr/>
          <p:nvPr/>
        </p:nvSpPr>
        <p:spPr>
          <a:xfrm>
            <a:off x="8934678" y="1799622"/>
            <a:ext cx="586853" cy="5868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76" name="组 75"/>
          <p:cNvGrpSpPr/>
          <p:nvPr/>
        </p:nvGrpSpPr>
        <p:grpSpPr>
          <a:xfrm>
            <a:off x="9098869" y="1945870"/>
            <a:ext cx="258473" cy="258473"/>
            <a:chOff x="6679431" y="1385634"/>
            <a:chExt cx="193855" cy="193855"/>
          </a:xfrm>
          <a:solidFill>
            <a:srgbClr val="255F93"/>
          </a:solidFill>
        </p:grpSpPr>
        <p:sp>
          <p:nvSpPr>
            <p:cNvPr id="25" name="Freeform 16"/>
            <p:cNvSpPr>
              <a:spLocks/>
            </p:cNvSpPr>
            <p:nvPr/>
          </p:nvSpPr>
          <p:spPr bwMode="auto">
            <a:xfrm>
              <a:off x="6702167" y="1499314"/>
              <a:ext cx="147186" cy="80175"/>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lumMod val="75000"/>
                    <a:lumOff val="25000"/>
                  </a:prstClr>
                </a:solidFill>
                <a:effectLst>
                  <a:outerShdw blurRad="38100" dist="38100" dir="2700000" algn="tl">
                    <a:srgbClr val="000000">
                      <a:alpha val="43137"/>
                    </a:srgbClr>
                  </a:outerShdw>
                </a:effectLst>
                <a:latin typeface="Arial"/>
                <a:ea typeface="微软雅黑"/>
              </a:endParaRPr>
            </a:p>
          </p:txBody>
        </p:sp>
        <p:sp>
          <p:nvSpPr>
            <p:cNvPr id="26" name="Freeform 17"/>
            <p:cNvSpPr>
              <a:spLocks/>
            </p:cNvSpPr>
            <p:nvPr/>
          </p:nvSpPr>
          <p:spPr bwMode="auto">
            <a:xfrm>
              <a:off x="6679431" y="1385634"/>
              <a:ext cx="193855" cy="112483"/>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lumMod val="75000"/>
                    <a:lumOff val="25000"/>
                  </a:prstClr>
                </a:solidFill>
                <a:effectLst>
                  <a:outerShdw blurRad="38100" dist="38100" dir="2700000" algn="tl">
                    <a:srgbClr val="000000">
                      <a:alpha val="43137"/>
                    </a:srgbClr>
                  </a:outerShdw>
                </a:effectLst>
                <a:latin typeface="Arial"/>
                <a:ea typeface="微软雅黑"/>
              </a:endParaRPr>
            </a:p>
          </p:txBody>
        </p:sp>
        <p:sp>
          <p:nvSpPr>
            <p:cNvPr id="27" name="Freeform 18"/>
            <p:cNvSpPr>
              <a:spLocks/>
            </p:cNvSpPr>
            <p:nvPr/>
          </p:nvSpPr>
          <p:spPr bwMode="auto">
            <a:xfrm>
              <a:off x="6751229" y="1499314"/>
              <a:ext cx="49062" cy="5504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lumMod val="75000"/>
                    <a:lumOff val="25000"/>
                  </a:prstClr>
                </a:solidFill>
                <a:effectLst>
                  <a:outerShdw blurRad="38100" dist="38100" dir="2700000" algn="tl">
                    <a:srgbClr val="000000">
                      <a:alpha val="43137"/>
                    </a:srgbClr>
                  </a:outerShdw>
                </a:effectLst>
                <a:latin typeface="Arial"/>
                <a:ea typeface="微软雅黑"/>
              </a:endParaRPr>
            </a:p>
          </p:txBody>
        </p:sp>
        <p:sp>
          <p:nvSpPr>
            <p:cNvPr id="28" name="Freeform 19"/>
            <p:cNvSpPr>
              <a:spLocks noEditPoints="1"/>
            </p:cNvSpPr>
            <p:nvPr/>
          </p:nvSpPr>
          <p:spPr bwMode="auto">
            <a:xfrm>
              <a:off x="6751229" y="1438286"/>
              <a:ext cx="49062" cy="49062"/>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lumMod val="75000"/>
                    <a:lumOff val="25000"/>
                  </a:prstClr>
                </a:solidFill>
                <a:effectLst>
                  <a:outerShdw blurRad="38100" dist="38100" dir="2700000" algn="tl">
                    <a:srgbClr val="000000">
                      <a:alpha val="43137"/>
                    </a:srgbClr>
                  </a:outerShdw>
                </a:effectLst>
                <a:latin typeface="Arial"/>
                <a:ea typeface="微软雅黑"/>
              </a:endParaRPr>
            </a:p>
          </p:txBody>
        </p:sp>
      </p:grpSp>
      <p:sp>
        <p:nvSpPr>
          <p:cNvPr id="19" name="椭圆 18"/>
          <p:cNvSpPr/>
          <p:nvPr/>
        </p:nvSpPr>
        <p:spPr>
          <a:xfrm>
            <a:off x="7413253" y="3939494"/>
            <a:ext cx="586853" cy="586853"/>
          </a:xfrm>
          <a:prstGeom prst="ellipse">
            <a:avLst/>
          </a:prstGeom>
          <a:solidFill>
            <a:schemeClr val="bg1"/>
          </a:solidFill>
          <a:ln>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21" name="Freeform 10"/>
          <p:cNvSpPr>
            <a:spLocks/>
          </p:cNvSpPr>
          <p:nvPr/>
        </p:nvSpPr>
        <p:spPr bwMode="auto">
          <a:xfrm>
            <a:off x="7573640" y="4106397"/>
            <a:ext cx="263260" cy="247305"/>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255F93"/>
          </a:solidFill>
          <a:ln>
            <a:solidFill>
              <a:srgbClr val="255F93"/>
            </a:solidFill>
          </a:ln>
          <a:effec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11" name="椭圆 10"/>
          <p:cNvSpPr/>
          <p:nvPr/>
        </p:nvSpPr>
        <p:spPr>
          <a:xfrm>
            <a:off x="10472422" y="3969716"/>
            <a:ext cx="586853" cy="5868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80" name="组 79"/>
          <p:cNvGrpSpPr/>
          <p:nvPr/>
        </p:nvGrpSpPr>
        <p:grpSpPr>
          <a:xfrm>
            <a:off x="10634218" y="4138786"/>
            <a:ext cx="263260" cy="232945"/>
            <a:chOff x="7905839" y="2636868"/>
            <a:chExt cx="197445" cy="174709"/>
          </a:xfrm>
          <a:solidFill>
            <a:srgbClr val="255F93"/>
          </a:solidFill>
        </p:grpSpPr>
        <p:sp>
          <p:nvSpPr>
            <p:cNvPr id="14" name="Freeform 11"/>
            <p:cNvSpPr>
              <a:spLocks/>
            </p:cNvSpPr>
            <p:nvPr/>
          </p:nvSpPr>
          <p:spPr bwMode="auto">
            <a:xfrm>
              <a:off x="7956098" y="2676357"/>
              <a:ext cx="43079" cy="74191"/>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15" name="Freeform 12"/>
            <p:cNvSpPr>
              <a:spLocks/>
            </p:cNvSpPr>
            <p:nvPr/>
          </p:nvSpPr>
          <p:spPr bwMode="auto">
            <a:xfrm>
              <a:off x="7990800" y="2636868"/>
              <a:ext cx="112484" cy="153169"/>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16" name="Freeform 13"/>
            <p:cNvSpPr>
              <a:spLocks/>
            </p:cNvSpPr>
            <p:nvPr/>
          </p:nvSpPr>
          <p:spPr bwMode="auto">
            <a:xfrm>
              <a:off x="8015929" y="2675160"/>
              <a:ext cx="58635" cy="32309"/>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17" name="Freeform 14"/>
            <p:cNvSpPr>
              <a:spLocks noEditPoints="1"/>
            </p:cNvSpPr>
            <p:nvPr/>
          </p:nvSpPr>
          <p:spPr bwMode="auto">
            <a:xfrm>
              <a:off x="7905839" y="2676357"/>
              <a:ext cx="37095" cy="74191"/>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18" name="Freeform 15"/>
            <p:cNvSpPr>
              <a:spLocks/>
            </p:cNvSpPr>
            <p:nvPr/>
          </p:nvSpPr>
          <p:spPr bwMode="auto">
            <a:xfrm>
              <a:off x="7930969" y="2762515"/>
              <a:ext cx="61028" cy="49062"/>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w="9525">
              <a:solidFill>
                <a:srgbClr val="255F93"/>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grpSp>
        <p:nvGrpSpPr>
          <p:cNvPr id="7" name="组合 6">
            <a:extLst>
              <a:ext uri="{FF2B5EF4-FFF2-40B4-BE49-F238E27FC236}">
                <a16:creationId xmlns:a16="http://schemas.microsoft.com/office/drawing/2014/main" id="{613D023C-8EC3-4C74-B403-280A071BE092}"/>
              </a:ext>
            </a:extLst>
          </p:cNvPr>
          <p:cNvGrpSpPr/>
          <p:nvPr/>
        </p:nvGrpSpPr>
        <p:grpSpPr>
          <a:xfrm>
            <a:off x="1592085" y="1856280"/>
            <a:ext cx="603451" cy="603451"/>
            <a:chOff x="1268064" y="2761879"/>
            <a:chExt cx="603451" cy="603451"/>
          </a:xfrm>
        </p:grpSpPr>
        <p:sp>
          <p:nvSpPr>
            <p:cNvPr id="46" name="椭圆 45"/>
            <p:cNvSpPr/>
            <p:nvPr/>
          </p:nvSpPr>
          <p:spPr>
            <a:xfrm>
              <a:off x="1268064" y="2761879"/>
              <a:ext cx="603451" cy="603451"/>
            </a:xfrm>
            <a:prstGeom prst="ellipse">
              <a:avLst/>
            </a:prstGeom>
            <a:solidFill>
              <a:srgbClr val="6FB7D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75" name="组 74"/>
            <p:cNvGrpSpPr/>
            <p:nvPr/>
          </p:nvGrpSpPr>
          <p:grpSpPr>
            <a:xfrm>
              <a:off x="1406985" y="2852082"/>
              <a:ext cx="342129" cy="342131"/>
              <a:chOff x="768882" y="1424594"/>
              <a:chExt cx="256597" cy="256598"/>
            </a:xfrm>
            <a:solidFill>
              <a:schemeClr val="bg1"/>
            </a:solidFill>
            <a:effectLst>
              <a:outerShdw blurRad="50800" dist="38100" dir="16200000" rotWithShape="0">
                <a:prstClr val="black">
                  <a:alpha val="40000"/>
                </a:prstClr>
              </a:outerShdw>
            </a:effectLst>
          </p:grpSpPr>
          <p:sp>
            <p:nvSpPr>
              <p:cNvPr id="48" name="Freeform 16"/>
              <p:cNvSpPr>
                <a:spLocks/>
              </p:cNvSpPr>
              <p:nvPr/>
            </p:nvSpPr>
            <p:spPr bwMode="auto">
              <a:xfrm>
                <a:off x="798976" y="1575068"/>
                <a:ext cx="194823" cy="106124"/>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49" name="Freeform 17"/>
              <p:cNvSpPr>
                <a:spLocks/>
              </p:cNvSpPr>
              <p:nvPr/>
            </p:nvSpPr>
            <p:spPr bwMode="auto">
              <a:xfrm>
                <a:off x="768882" y="1424594"/>
                <a:ext cx="256597" cy="148890"/>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50" name="Freeform 18"/>
              <p:cNvSpPr>
                <a:spLocks/>
              </p:cNvSpPr>
              <p:nvPr/>
            </p:nvSpPr>
            <p:spPr bwMode="auto">
              <a:xfrm>
                <a:off x="863918" y="1575068"/>
                <a:ext cx="64941" cy="72861"/>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51" name="Freeform 19"/>
              <p:cNvSpPr>
                <a:spLocks noEditPoints="1"/>
              </p:cNvSpPr>
              <p:nvPr/>
            </p:nvSpPr>
            <p:spPr bwMode="auto">
              <a:xfrm>
                <a:off x="863918" y="1494287"/>
                <a:ext cx="64941" cy="64942"/>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grpSp>
      </p:grpSp>
      <p:grpSp>
        <p:nvGrpSpPr>
          <p:cNvPr id="8" name="组合 7">
            <a:extLst>
              <a:ext uri="{FF2B5EF4-FFF2-40B4-BE49-F238E27FC236}">
                <a16:creationId xmlns:a16="http://schemas.microsoft.com/office/drawing/2014/main" id="{FEE6D0D2-9013-4FBB-A046-2B4652874814}"/>
              </a:ext>
            </a:extLst>
          </p:cNvPr>
          <p:cNvGrpSpPr/>
          <p:nvPr/>
        </p:nvGrpSpPr>
        <p:grpSpPr>
          <a:xfrm>
            <a:off x="1592085" y="2890836"/>
            <a:ext cx="603451" cy="603451"/>
            <a:chOff x="1261609" y="3796435"/>
            <a:chExt cx="603451" cy="603451"/>
          </a:xfrm>
        </p:grpSpPr>
        <p:sp>
          <p:nvSpPr>
            <p:cNvPr id="53" name="椭圆 52"/>
            <p:cNvSpPr/>
            <p:nvPr/>
          </p:nvSpPr>
          <p:spPr>
            <a:xfrm>
              <a:off x="1261609" y="3796435"/>
              <a:ext cx="603451" cy="603451"/>
            </a:xfrm>
            <a:prstGeom prst="ellipse">
              <a:avLst/>
            </a:prstGeom>
            <a:solidFill>
              <a:srgbClr val="2E75B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54" name="Freeform 10"/>
            <p:cNvSpPr>
              <a:spLocks/>
            </p:cNvSpPr>
            <p:nvPr/>
          </p:nvSpPr>
          <p:spPr bwMode="auto">
            <a:xfrm>
              <a:off x="1389102" y="3934486"/>
              <a:ext cx="348465" cy="32734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a:effectLst>
              <a:outerShdw blurRad="50800" dist="38100" dir="16200000"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grpSp>
      <p:grpSp>
        <p:nvGrpSpPr>
          <p:cNvPr id="9" name="组合 8">
            <a:extLst>
              <a:ext uri="{FF2B5EF4-FFF2-40B4-BE49-F238E27FC236}">
                <a16:creationId xmlns:a16="http://schemas.microsoft.com/office/drawing/2014/main" id="{94765312-3BBC-40AB-8673-75F78794D0A4}"/>
              </a:ext>
            </a:extLst>
          </p:cNvPr>
          <p:cNvGrpSpPr/>
          <p:nvPr/>
        </p:nvGrpSpPr>
        <p:grpSpPr>
          <a:xfrm>
            <a:off x="1592085" y="3878958"/>
            <a:ext cx="603451" cy="603451"/>
            <a:chOff x="1253259" y="4784557"/>
            <a:chExt cx="603451" cy="603451"/>
          </a:xfrm>
        </p:grpSpPr>
        <p:sp>
          <p:nvSpPr>
            <p:cNvPr id="38" name="椭圆 37"/>
            <p:cNvSpPr/>
            <p:nvPr/>
          </p:nvSpPr>
          <p:spPr>
            <a:xfrm>
              <a:off x="1253259" y="4784557"/>
              <a:ext cx="603451" cy="603451"/>
            </a:xfrm>
            <a:prstGeom prst="ellipse">
              <a:avLst/>
            </a:prstGeom>
            <a:solidFill>
              <a:srgbClr val="255F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79" name="组 78"/>
            <p:cNvGrpSpPr/>
            <p:nvPr/>
          </p:nvGrpSpPr>
          <p:grpSpPr>
            <a:xfrm>
              <a:off x="1380752" y="4960226"/>
              <a:ext cx="348465" cy="308340"/>
              <a:chOff x="766506" y="3696517"/>
              <a:chExt cx="261349" cy="231255"/>
            </a:xfrm>
            <a:solidFill>
              <a:schemeClr val="bg1"/>
            </a:solidFill>
            <a:effectLst>
              <a:outerShdw blurRad="50800" dist="38100" dir="16200000" rotWithShape="0">
                <a:prstClr val="black">
                  <a:alpha val="40000"/>
                </a:prstClr>
              </a:outerShdw>
            </a:effectLst>
          </p:grpSpPr>
          <p:sp>
            <p:nvSpPr>
              <p:cNvPr id="58" name="Freeform 11"/>
              <p:cNvSpPr>
                <a:spLocks/>
              </p:cNvSpPr>
              <p:nvPr/>
            </p:nvSpPr>
            <p:spPr bwMode="auto">
              <a:xfrm>
                <a:off x="833031" y="3748787"/>
                <a:ext cx="57021" cy="98204"/>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sp>
            <p:nvSpPr>
              <p:cNvPr id="59" name="Freeform 12"/>
              <p:cNvSpPr>
                <a:spLocks/>
              </p:cNvSpPr>
              <p:nvPr/>
            </p:nvSpPr>
            <p:spPr bwMode="auto">
              <a:xfrm>
                <a:off x="878966" y="3696517"/>
                <a:ext cx="148889" cy="202743"/>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sp>
            <p:nvSpPr>
              <p:cNvPr id="60" name="Freeform 13"/>
              <p:cNvSpPr>
                <a:spLocks/>
              </p:cNvSpPr>
              <p:nvPr/>
            </p:nvSpPr>
            <p:spPr bwMode="auto">
              <a:xfrm>
                <a:off x="912228" y="3747203"/>
                <a:ext cx="77612" cy="42767"/>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sp>
            <p:nvSpPr>
              <p:cNvPr id="61" name="Freeform 14"/>
              <p:cNvSpPr>
                <a:spLocks noEditPoints="1"/>
              </p:cNvSpPr>
              <p:nvPr/>
            </p:nvSpPr>
            <p:spPr bwMode="auto">
              <a:xfrm>
                <a:off x="766506" y="3748787"/>
                <a:ext cx="49101" cy="98204"/>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sp>
            <p:nvSpPr>
              <p:cNvPr id="62" name="Freeform 15"/>
              <p:cNvSpPr>
                <a:spLocks/>
              </p:cNvSpPr>
              <p:nvPr/>
            </p:nvSpPr>
            <p:spPr bwMode="auto">
              <a:xfrm>
                <a:off x="799769" y="3862830"/>
                <a:ext cx="80780" cy="64942"/>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grpSp>
      </p:grpSp>
      <p:sp>
        <p:nvSpPr>
          <p:cNvPr id="66" name="矩形 65"/>
          <p:cNvSpPr>
            <a:spLocks noChangeArrowheads="1"/>
          </p:cNvSpPr>
          <p:nvPr/>
        </p:nvSpPr>
        <p:spPr bwMode="auto">
          <a:xfrm>
            <a:off x="1115261" y="268288"/>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薪资组成</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72" name="文本框 22">
            <a:extLst>
              <a:ext uri="{FF2B5EF4-FFF2-40B4-BE49-F238E27FC236}">
                <a16:creationId xmlns:a16="http://schemas.microsoft.com/office/drawing/2014/main" id="{F452DAE0-9C97-4FE4-AA4D-FA2C60CF7591}"/>
              </a:ext>
            </a:extLst>
          </p:cNvPr>
          <p:cNvSpPr txBox="1">
            <a:spLocks noChangeArrowheads="1"/>
          </p:cNvSpPr>
          <p:nvPr/>
        </p:nvSpPr>
        <p:spPr bwMode="auto">
          <a:xfrm>
            <a:off x="2292446" y="1686069"/>
            <a:ext cx="7239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薪资</a:t>
            </a:r>
          </a:p>
        </p:txBody>
      </p:sp>
      <p:sp>
        <p:nvSpPr>
          <p:cNvPr id="81" name="文本框 22">
            <a:extLst>
              <a:ext uri="{FF2B5EF4-FFF2-40B4-BE49-F238E27FC236}">
                <a16:creationId xmlns:a16="http://schemas.microsoft.com/office/drawing/2014/main" id="{D6E20D58-C838-4936-9655-E63FDA1174FE}"/>
              </a:ext>
            </a:extLst>
          </p:cNvPr>
          <p:cNvSpPr txBox="1">
            <a:spLocks noChangeArrowheads="1"/>
          </p:cNvSpPr>
          <p:nvPr/>
        </p:nvSpPr>
        <p:spPr bwMode="auto">
          <a:xfrm>
            <a:off x="2292446" y="2722415"/>
            <a:ext cx="7239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奖金</a:t>
            </a:r>
          </a:p>
        </p:txBody>
      </p:sp>
      <p:sp>
        <p:nvSpPr>
          <p:cNvPr id="83" name="文本框 22">
            <a:extLst>
              <a:ext uri="{FF2B5EF4-FFF2-40B4-BE49-F238E27FC236}">
                <a16:creationId xmlns:a16="http://schemas.microsoft.com/office/drawing/2014/main" id="{5AE0D872-CF55-4286-B2FE-71C23E2B5427}"/>
              </a:ext>
            </a:extLst>
          </p:cNvPr>
          <p:cNvSpPr txBox="1">
            <a:spLocks noChangeArrowheads="1"/>
          </p:cNvSpPr>
          <p:nvPr/>
        </p:nvSpPr>
        <p:spPr bwMode="auto">
          <a:xfrm>
            <a:off x="2292446" y="3736865"/>
            <a:ext cx="7239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lnSpc>
                <a:spcPct val="150000"/>
              </a:lnSpc>
            </a:pPr>
            <a:r>
              <a:rPr lang="zh-CN" altLang="en-US" b="1" dirty="0">
                <a:solidFill>
                  <a:srgbClr val="0060A8"/>
                </a:solidFill>
                <a:latin typeface="微软雅黑" panose="020B0503020204020204" pitchFamily="34" charset="-122"/>
                <a:ea typeface="微软雅黑" panose="020B0503020204020204" pitchFamily="34" charset="-122"/>
              </a:rPr>
              <a:t>股权</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sp>
        <p:nvSpPr>
          <p:cNvPr id="85" name="矩形 84">
            <a:extLst>
              <a:ext uri="{FF2B5EF4-FFF2-40B4-BE49-F238E27FC236}">
                <a16:creationId xmlns:a16="http://schemas.microsoft.com/office/drawing/2014/main" id="{12B754E3-677A-41B0-8835-864D6E792865}"/>
              </a:ext>
            </a:extLst>
          </p:cNvPr>
          <p:cNvSpPr>
            <a:spLocks noChangeArrowheads="1"/>
          </p:cNvSpPr>
          <p:nvPr/>
        </p:nvSpPr>
        <p:spPr bwMode="auto">
          <a:xfrm>
            <a:off x="2562142" y="2131578"/>
            <a:ext cx="4502635" cy="48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实习期间：固定工资</a:t>
            </a:r>
            <a:r>
              <a:rPr lang="en-US" altLang="zh-CN"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绩效</a:t>
            </a:r>
            <a:r>
              <a:rPr lang="en-US" altLang="zh-CN"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=3000-3500</a:t>
            </a: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，转正后</a:t>
            </a:r>
            <a:r>
              <a:rPr lang="en-US" altLang="zh-CN"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3500-8000</a:t>
            </a: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，五险</a:t>
            </a:r>
            <a:r>
              <a:rPr lang="en-US" altLang="zh-CN"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意外、提供住宿；</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矩形 85">
            <a:extLst>
              <a:ext uri="{FF2B5EF4-FFF2-40B4-BE49-F238E27FC236}">
                <a16:creationId xmlns:a16="http://schemas.microsoft.com/office/drawing/2014/main" id="{B5556BC0-FCFE-43AC-95C5-7170B347D1F8}"/>
              </a:ext>
            </a:extLst>
          </p:cNvPr>
          <p:cNvSpPr>
            <a:spLocks noChangeArrowheads="1"/>
          </p:cNvSpPr>
          <p:nvPr/>
        </p:nvSpPr>
        <p:spPr bwMode="auto">
          <a:xfrm>
            <a:off x="2562142" y="3192445"/>
            <a:ext cx="4502635" cy="26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根据项目核算确定，不定时进行相关奖励，节假日特别奉献奖等；</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矩形 86">
            <a:extLst>
              <a:ext uri="{FF2B5EF4-FFF2-40B4-BE49-F238E27FC236}">
                <a16:creationId xmlns:a16="http://schemas.microsoft.com/office/drawing/2014/main" id="{5A11849D-4297-4230-819C-2CD46D211A27}"/>
              </a:ext>
            </a:extLst>
          </p:cNvPr>
          <p:cNvSpPr>
            <a:spLocks noChangeArrowheads="1"/>
          </p:cNvSpPr>
          <p:nvPr/>
        </p:nvSpPr>
        <p:spPr bwMode="auto">
          <a:xfrm>
            <a:off x="2616259" y="4189628"/>
            <a:ext cx="4502635" cy="26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从普通员工晋升直至达到公司领导层可享受分红。</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KSO_Shape">
            <a:extLst>
              <a:ext uri="{FF2B5EF4-FFF2-40B4-BE49-F238E27FC236}">
                <a16:creationId xmlns:a16="http://schemas.microsoft.com/office/drawing/2014/main" id="{E24CF23F-8CBC-49E1-8BF6-686ACBC29AA5}"/>
              </a:ext>
            </a:extLst>
          </p:cNvPr>
          <p:cNvSpPr>
            <a:spLocks noChangeAspect="1" noChangeArrowheads="1"/>
          </p:cNvSpPr>
          <p:nvPr/>
        </p:nvSpPr>
        <p:spPr bwMode="auto">
          <a:xfrm>
            <a:off x="8555608" y="2705479"/>
            <a:ext cx="1329028" cy="1817406"/>
          </a:xfrm>
          <a:custGeom>
            <a:avLst/>
            <a:gdLst>
              <a:gd name="T0" fmla="*/ 32080 w 1122363"/>
              <a:gd name="T1" fmla="*/ 51981 h 1531938"/>
              <a:gd name="T2" fmla="*/ 31981 w 1122363"/>
              <a:gd name="T3" fmla="*/ 54144 h 1531938"/>
              <a:gd name="T4" fmla="*/ 29808 w 1122363"/>
              <a:gd name="T5" fmla="*/ 55463 h 1531938"/>
              <a:gd name="T6" fmla="*/ 24132 w 1122363"/>
              <a:gd name="T7" fmla="*/ 42145 h 1531938"/>
              <a:gd name="T8" fmla="*/ 23247 w 1122363"/>
              <a:gd name="T9" fmla="*/ 40193 h 1531938"/>
              <a:gd name="T10" fmla="*/ 24099 w 1122363"/>
              <a:gd name="T11" fmla="*/ 38837 h 1531938"/>
              <a:gd name="T12" fmla="*/ 24957 w 1122363"/>
              <a:gd name="T13" fmla="*/ 33923 h 1531938"/>
              <a:gd name="T14" fmla="*/ 20823 w 1122363"/>
              <a:gd name="T15" fmla="*/ 35468 h 1531938"/>
              <a:gd name="T16" fmla="*/ 18453 w 1122363"/>
              <a:gd name="T17" fmla="*/ 37790 h 1531938"/>
              <a:gd name="T18" fmla="*/ 17483 w 1122363"/>
              <a:gd name="T19" fmla="*/ 42113 h 1531938"/>
              <a:gd name="T20" fmla="*/ 18894 w 1122363"/>
              <a:gd name="T21" fmla="*/ 45525 h 1531938"/>
              <a:gd name="T22" fmla="*/ 22003 w 1122363"/>
              <a:gd name="T23" fmla="*/ 47803 h 1531938"/>
              <a:gd name="T24" fmla="*/ 25067 w 1122363"/>
              <a:gd name="T25" fmla="*/ 55437 h 1531938"/>
              <a:gd name="T26" fmla="*/ 20404 w 1122363"/>
              <a:gd name="T27" fmla="*/ 53593 h 1531938"/>
              <a:gd name="T28" fmla="*/ 21992 w 1122363"/>
              <a:gd name="T29" fmla="*/ 59215 h 1531938"/>
              <a:gd name="T30" fmla="*/ 29984 w 1122363"/>
              <a:gd name="T31" fmla="*/ 60127 h 1531938"/>
              <a:gd name="T32" fmla="*/ 34106 w 1122363"/>
              <a:gd name="T33" fmla="*/ 58837 h 1531938"/>
              <a:gd name="T34" fmla="*/ 36752 w 1122363"/>
              <a:gd name="T35" fmla="*/ 56615 h 1531938"/>
              <a:gd name="T36" fmla="*/ 38108 w 1122363"/>
              <a:gd name="T37" fmla="*/ 53293 h 1531938"/>
              <a:gd name="T38" fmla="*/ 37402 w 1122363"/>
              <a:gd name="T39" fmla="*/ 49047 h 1531938"/>
              <a:gd name="T40" fmla="*/ 33698 w 1122363"/>
              <a:gd name="T41" fmla="*/ 45669 h 1531938"/>
              <a:gd name="T42" fmla="*/ 30369 w 1122363"/>
              <a:gd name="T43" fmla="*/ 38802 h 1531938"/>
              <a:gd name="T44" fmla="*/ 36763 w 1122363"/>
              <a:gd name="T45" fmla="*/ 42080 h 1531938"/>
              <a:gd name="T46" fmla="*/ 31758 w 1122363"/>
              <a:gd name="T47" fmla="*/ 34234 h 1531938"/>
              <a:gd name="T48" fmla="*/ 30027 w 1122363"/>
              <a:gd name="T49" fmla="*/ 18310 h 1531938"/>
              <a:gd name="T50" fmla="*/ 37358 w 1122363"/>
              <a:gd name="T51" fmla="*/ 20310 h 1531938"/>
              <a:gd name="T52" fmla="*/ 43234 w 1122363"/>
              <a:gd name="T53" fmla="*/ 24922 h 1531938"/>
              <a:gd name="T54" fmla="*/ 47963 w 1122363"/>
              <a:gd name="T55" fmla="*/ 32312 h 1531938"/>
              <a:gd name="T56" fmla="*/ 51843 w 1122363"/>
              <a:gd name="T57" fmla="*/ 42624 h 1531938"/>
              <a:gd name="T58" fmla="*/ 54566 w 1122363"/>
              <a:gd name="T59" fmla="*/ 54915 h 1531938"/>
              <a:gd name="T60" fmla="*/ 52945 w 1122363"/>
              <a:gd name="T61" fmla="*/ 62949 h 1531938"/>
              <a:gd name="T62" fmla="*/ 48007 w 1122363"/>
              <a:gd name="T63" fmla="*/ 68950 h 1531938"/>
              <a:gd name="T64" fmla="*/ 40665 w 1122363"/>
              <a:gd name="T65" fmla="*/ 72906 h 1531938"/>
              <a:gd name="T66" fmla="*/ 31791 w 1122363"/>
              <a:gd name="T67" fmla="*/ 74828 h 1531938"/>
              <a:gd name="T68" fmla="*/ 22322 w 1122363"/>
              <a:gd name="T69" fmla="*/ 74717 h 1531938"/>
              <a:gd name="T70" fmla="*/ 13360 w 1122363"/>
              <a:gd name="T71" fmla="*/ 72406 h 1531938"/>
              <a:gd name="T72" fmla="*/ 5975 w 1122363"/>
              <a:gd name="T73" fmla="*/ 67983 h 1531938"/>
              <a:gd name="T74" fmla="*/ 1224 w 1122363"/>
              <a:gd name="T75" fmla="*/ 61582 h 1531938"/>
              <a:gd name="T76" fmla="*/ 143 w 1122363"/>
              <a:gd name="T77" fmla="*/ 53293 h 1531938"/>
              <a:gd name="T78" fmla="*/ 4949 w 1122363"/>
              <a:gd name="T79" fmla="*/ 37746 h 1531938"/>
              <a:gd name="T80" fmla="*/ 9017 w 1122363"/>
              <a:gd name="T81" fmla="*/ 29278 h 1531938"/>
              <a:gd name="T82" fmla="*/ 14154 w 1122363"/>
              <a:gd name="T83" fmla="*/ 22933 h 1531938"/>
              <a:gd name="T84" fmla="*/ 20878 w 1122363"/>
              <a:gd name="T85" fmla="*/ 19132 h 1531938"/>
              <a:gd name="T86" fmla="*/ 23301 w 1122363"/>
              <a:gd name="T87" fmla="*/ 78 h 1531938"/>
              <a:gd name="T88" fmla="*/ 26837 w 1122363"/>
              <a:gd name="T89" fmla="*/ 1469 h 1531938"/>
              <a:gd name="T90" fmla="*/ 30406 w 1122363"/>
              <a:gd name="T91" fmla="*/ 1269 h 1531938"/>
              <a:gd name="T92" fmla="*/ 34493 w 1122363"/>
              <a:gd name="T93" fmla="*/ 11 h 1531938"/>
              <a:gd name="T94" fmla="*/ 36894 w 1122363"/>
              <a:gd name="T95" fmla="*/ 1347 h 1531938"/>
              <a:gd name="T96" fmla="*/ 38745 w 1122363"/>
              <a:gd name="T97" fmla="*/ 6201 h 1531938"/>
              <a:gd name="T98" fmla="*/ 40970 w 1122363"/>
              <a:gd name="T99" fmla="*/ 6501 h 1531938"/>
              <a:gd name="T100" fmla="*/ 42689 w 1122363"/>
              <a:gd name="T101" fmla="*/ 6290 h 1531938"/>
              <a:gd name="T102" fmla="*/ 41543 w 1122363"/>
              <a:gd name="T103" fmla="*/ 10308 h 1531938"/>
              <a:gd name="T104" fmla="*/ 38238 w 1122363"/>
              <a:gd name="T105" fmla="*/ 13715 h 1531938"/>
              <a:gd name="T106" fmla="*/ 32675 w 1122363"/>
              <a:gd name="T107" fmla="*/ 16632 h 1531938"/>
              <a:gd name="T108" fmla="*/ 25691 w 1122363"/>
              <a:gd name="T109" fmla="*/ 15942 h 1531938"/>
              <a:gd name="T110" fmla="*/ 21670 w 1122363"/>
              <a:gd name="T111" fmla="*/ 16520 h 1531938"/>
              <a:gd name="T112" fmla="*/ 12240 w 1122363"/>
              <a:gd name="T113" fmla="*/ 8650 h 1531938"/>
              <a:gd name="T114" fmla="*/ 16030 w 1122363"/>
              <a:gd name="T115" fmla="*/ 6713 h 1531938"/>
              <a:gd name="T116" fmla="*/ 18960 w 1122363"/>
              <a:gd name="T117" fmla="*/ 6268 h 1531938"/>
              <a:gd name="T118" fmla="*/ 20282 w 1122363"/>
              <a:gd name="T119" fmla="*/ 2149 h 1531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2363"/>
              <a:gd name="T181" fmla="*/ 0 h 1531938"/>
              <a:gd name="T182" fmla="*/ 1122363 w 1122363"/>
              <a:gd name="T183" fmla="*/ 1531938 h 15319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rgbClr val="FFC000"/>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pic>
        <p:nvPicPr>
          <p:cNvPr id="64"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53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1000"/>
                                        <p:tgtEl>
                                          <p:spTgt spid="76"/>
                                        </p:tgtEl>
                                      </p:cBhvr>
                                    </p:animEffect>
                                    <p:anim calcmode="lin" valueType="num">
                                      <p:cBhvr>
                                        <p:cTn id="41" dur="1000" fill="hold"/>
                                        <p:tgtEl>
                                          <p:spTgt spid="76"/>
                                        </p:tgtEl>
                                        <p:attrNameLst>
                                          <p:attrName>ppt_x</p:attrName>
                                        </p:attrNameLst>
                                      </p:cBhvr>
                                      <p:tavLst>
                                        <p:tav tm="0">
                                          <p:val>
                                            <p:strVal val="#ppt_x"/>
                                          </p:val>
                                        </p:tav>
                                        <p:tav tm="100000">
                                          <p:val>
                                            <p:strVal val="#ppt_x"/>
                                          </p:val>
                                        </p:tav>
                                      </p:tavLst>
                                    </p:anim>
                                    <p:anim calcmode="lin" valueType="num">
                                      <p:cBhvr>
                                        <p:cTn id="42" dur="1000" fill="hold"/>
                                        <p:tgtEl>
                                          <p:spTgt spid="7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1000"/>
                                        <p:tgtEl>
                                          <p:spTgt spid="80"/>
                                        </p:tgtEl>
                                      </p:cBhvr>
                                    </p:animEffect>
                                    <p:anim calcmode="lin" valueType="num">
                                      <p:cBhvr>
                                        <p:cTn id="61" dur="1000" fill="hold"/>
                                        <p:tgtEl>
                                          <p:spTgt spid="80"/>
                                        </p:tgtEl>
                                        <p:attrNameLst>
                                          <p:attrName>ppt_x</p:attrName>
                                        </p:attrNameLst>
                                      </p:cBhvr>
                                      <p:tavLst>
                                        <p:tav tm="0">
                                          <p:val>
                                            <p:strVal val="#ppt_x"/>
                                          </p:val>
                                        </p:tav>
                                        <p:tav tm="100000">
                                          <p:val>
                                            <p:strVal val="#ppt_x"/>
                                          </p:val>
                                        </p:tav>
                                      </p:tavLst>
                                    </p:anim>
                                    <p:anim calcmode="lin" valueType="num">
                                      <p:cBhvr>
                                        <p:cTn id="62" dur="1000" fill="hold"/>
                                        <p:tgtEl>
                                          <p:spTgt spid="8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1000"/>
                                        <p:tgtEl>
                                          <p:spTgt spid="88"/>
                                        </p:tgtEl>
                                      </p:cBhvr>
                                    </p:animEffect>
                                    <p:anim calcmode="lin" valueType="num">
                                      <p:cBhvr>
                                        <p:cTn id="66" dur="1000" fill="hold"/>
                                        <p:tgtEl>
                                          <p:spTgt spid="88"/>
                                        </p:tgtEl>
                                        <p:attrNameLst>
                                          <p:attrName>ppt_x</p:attrName>
                                        </p:attrNameLst>
                                      </p:cBhvr>
                                      <p:tavLst>
                                        <p:tav tm="0">
                                          <p:val>
                                            <p:strVal val="#ppt_x"/>
                                          </p:val>
                                        </p:tav>
                                        <p:tav tm="100000">
                                          <p:val>
                                            <p:strVal val="#ppt_x"/>
                                          </p:val>
                                        </p:tav>
                                      </p:tavLst>
                                    </p:anim>
                                    <p:anim calcmode="lin" valueType="num">
                                      <p:cBhvr>
                                        <p:cTn id="67" dur="1000" fill="hold"/>
                                        <p:tgtEl>
                                          <p:spTgt spid="88"/>
                                        </p:tgtEl>
                                        <p:attrNameLst>
                                          <p:attrName>ppt_y</p:attrName>
                                        </p:attrNameLst>
                                      </p:cBhvr>
                                      <p:tavLst>
                                        <p:tav tm="0">
                                          <p:val>
                                            <p:strVal val="#ppt_y+.1"/>
                                          </p:val>
                                        </p:tav>
                                        <p:tav tm="100000">
                                          <p:val>
                                            <p:strVal val="#ppt_y"/>
                                          </p:val>
                                        </p:tav>
                                      </p:tavLst>
                                    </p:anim>
                                  </p:childTnLst>
                                </p:cTn>
                              </p:par>
                            </p:childTnLst>
                          </p:cTn>
                        </p:par>
                        <p:par>
                          <p:cTn id="68" fill="hold">
                            <p:stCondLst>
                              <p:cond delay="1650"/>
                            </p:stCondLst>
                            <p:childTnLst>
                              <p:par>
                                <p:cTn id="69" presetID="42"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anim calcmode="lin" valueType="num">
                                      <p:cBhvr>
                                        <p:cTn id="77" dur="1000" fill="hold"/>
                                        <p:tgtEl>
                                          <p:spTgt spid="72"/>
                                        </p:tgtEl>
                                        <p:attrNameLst>
                                          <p:attrName>ppt_x</p:attrName>
                                        </p:attrNameLst>
                                      </p:cBhvr>
                                      <p:tavLst>
                                        <p:tav tm="0">
                                          <p:val>
                                            <p:strVal val="#ppt_x"/>
                                          </p:val>
                                        </p:tav>
                                        <p:tav tm="100000">
                                          <p:val>
                                            <p:strVal val="#ppt_x"/>
                                          </p:val>
                                        </p:tav>
                                      </p:tavLst>
                                    </p:anim>
                                    <p:anim calcmode="lin" valueType="num">
                                      <p:cBhvr>
                                        <p:cTn id="78" dur="1000" fill="hold"/>
                                        <p:tgtEl>
                                          <p:spTgt spid="72"/>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1000"/>
                                        <p:tgtEl>
                                          <p:spTgt spid="85"/>
                                        </p:tgtEl>
                                      </p:cBhvr>
                                    </p:animEffect>
                                    <p:anim calcmode="lin" valueType="num">
                                      <p:cBhvr>
                                        <p:cTn id="82" dur="1000" fill="hold"/>
                                        <p:tgtEl>
                                          <p:spTgt spid="85"/>
                                        </p:tgtEl>
                                        <p:attrNameLst>
                                          <p:attrName>ppt_x</p:attrName>
                                        </p:attrNameLst>
                                      </p:cBhvr>
                                      <p:tavLst>
                                        <p:tav tm="0">
                                          <p:val>
                                            <p:strVal val="#ppt_x"/>
                                          </p:val>
                                        </p:tav>
                                        <p:tav tm="100000">
                                          <p:val>
                                            <p:strVal val="#ppt_x"/>
                                          </p:val>
                                        </p:tav>
                                      </p:tavLst>
                                    </p:anim>
                                    <p:anim calcmode="lin" valueType="num">
                                      <p:cBhvr>
                                        <p:cTn id="83" dur="1000" fill="hold"/>
                                        <p:tgtEl>
                                          <p:spTgt spid="85"/>
                                        </p:tgtEl>
                                        <p:attrNameLst>
                                          <p:attrName>ppt_y</p:attrName>
                                        </p:attrNameLst>
                                      </p:cBhvr>
                                      <p:tavLst>
                                        <p:tav tm="0">
                                          <p:val>
                                            <p:strVal val="#ppt_y+.1"/>
                                          </p:val>
                                        </p:tav>
                                        <p:tav tm="100000">
                                          <p:val>
                                            <p:strVal val="#ppt_y"/>
                                          </p:val>
                                        </p:tav>
                                      </p:tavLst>
                                    </p:anim>
                                  </p:childTnLst>
                                </p:cTn>
                              </p:par>
                            </p:childTnLst>
                          </p:cTn>
                        </p:par>
                        <p:par>
                          <p:cTn id="84" fill="hold">
                            <p:stCondLst>
                              <p:cond delay="2650"/>
                            </p:stCondLst>
                            <p:childTnLst>
                              <p:par>
                                <p:cTn id="85" presetID="42" presetClass="entr" presetSubtype="0"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fade">
                                      <p:cBhvr>
                                        <p:cTn id="92" dur="1000"/>
                                        <p:tgtEl>
                                          <p:spTgt spid="81"/>
                                        </p:tgtEl>
                                      </p:cBhvr>
                                    </p:animEffect>
                                    <p:anim calcmode="lin" valueType="num">
                                      <p:cBhvr>
                                        <p:cTn id="93" dur="1000" fill="hold"/>
                                        <p:tgtEl>
                                          <p:spTgt spid="81"/>
                                        </p:tgtEl>
                                        <p:attrNameLst>
                                          <p:attrName>ppt_x</p:attrName>
                                        </p:attrNameLst>
                                      </p:cBhvr>
                                      <p:tavLst>
                                        <p:tav tm="0">
                                          <p:val>
                                            <p:strVal val="#ppt_x"/>
                                          </p:val>
                                        </p:tav>
                                        <p:tav tm="100000">
                                          <p:val>
                                            <p:strVal val="#ppt_x"/>
                                          </p:val>
                                        </p:tav>
                                      </p:tavLst>
                                    </p:anim>
                                    <p:anim calcmode="lin" valueType="num">
                                      <p:cBhvr>
                                        <p:cTn id="94" dur="1000" fill="hold"/>
                                        <p:tgtEl>
                                          <p:spTgt spid="8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fade">
                                      <p:cBhvr>
                                        <p:cTn id="97" dur="1000"/>
                                        <p:tgtEl>
                                          <p:spTgt spid="86"/>
                                        </p:tgtEl>
                                      </p:cBhvr>
                                    </p:animEffect>
                                    <p:anim calcmode="lin" valueType="num">
                                      <p:cBhvr>
                                        <p:cTn id="98" dur="1000" fill="hold"/>
                                        <p:tgtEl>
                                          <p:spTgt spid="86"/>
                                        </p:tgtEl>
                                        <p:attrNameLst>
                                          <p:attrName>ppt_x</p:attrName>
                                        </p:attrNameLst>
                                      </p:cBhvr>
                                      <p:tavLst>
                                        <p:tav tm="0">
                                          <p:val>
                                            <p:strVal val="#ppt_x"/>
                                          </p:val>
                                        </p:tav>
                                        <p:tav tm="100000">
                                          <p:val>
                                            <p:strVal val="#ppt_x"/>
                                          </p:val>
                                        </p:tav>
                                      </p:tavLst>
                                    </p:anim>
                                    <p:anim calcmode="lin" valueType="num">
                                      <p:cBhvr>
                                        <p:cTn id="99" dur="1000" fill="hold"/>
                                        <p:tgtEl>
                                          <p:spTgt spid="86"/>
                                        </p:tgtEl>
                                        <p:attrNameLst>
                                          <p:attrName>ppt_y</p:attrName>
                                        </p:attrNameLst>
                                      </p:cBhvr>
                                      <p:tavLst>
                                        <p:tav tm="0">
                                          <p:val>
                                            <p:strVal val="#ppt_y+.1"/>
                                          </p:val>
                                        </p:tav>
                                        <p:tav tm="100000">
                                          <p:val>
                                            <p:strVal val="#ppt_y"/>
                                          </p:val>
                                        </p:tav>
                                      </p:tavLst>
                                    </p:anim>
                                  </p:childTnLst>
                                </p:cTn>
                              </p:par>
                            </p:childTnLst>
                          </p:cTn>
                        </p:par>
                        <p:par>
                          <p:cTn id="100" fill="hold">
                            <p:stCondLst>
                              <p:cond delay="3650"/>
                            </p:stCondLst>
                            <p:childTnLst>
                              <p:par>
                                <p:cTn id="101" presetID="42" presetClass="entr" presetSubtype="0" fill="hold" nodeType="after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1000"/>
                                        <p:tgtEl>
                                          <p:spTgt spid="9"/>
                                        </p:tgtEl>
                                      </p:cBhvr>
                                    </p:animEffect>
                                    <p:anim calcmode="lin" valueType="num">
                                      <p:cBhvr>
                                        <p:cTn id="104" dur="1000" fill="hold"/>
                                        <p:tgtEl>
                                          <p:spTgt spid="9"/>
                                        </p:tgtEl>
                                        <p:attrNameLst>
                                          <p:attrName>ppt_x</p:attrName>
                                        </p:attrNameLst>
                                      </p:cBhvr>
                                      <p:tavLst>
                                        <p:tav tm="0">
                                          <p:val>
                                            <p:strVal val="#ppt_x"/>
                                          </p:val>
                                        </p:tav>
                                        <p:tav tm="100000">
                                          <p:val>
                                            <p:strVal val="#ppt_x"/>
                                          </p:val>
                                        </p:tav>
                                      </p:tavLst>
                                    </p:anim>
                                    <p:anim calcmode="lin" valueType="num">
                                      <p:cBhvr>
                                        <p:cTn id="105" dur="1000" fill="hold"/>
                                        <p:tgtEl>
                                          <p:spTgt spid="9"/>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1000"/>
                                        <p:tgtEl>
                                          <p:spTgt spid="83"/>
                                        </p:tgtEl>
                                      </p:cBhvr>
                                    </p:animEffect>
                                    <p:anim calcmode="lin" valueType="num">
                                      <p:cBhvr>
                                        <p:cTn id="109" dur="1000" fill="hold"/>
                                        <p:tgtEl>
                                          <p:spTgt spid="83"/>
                                        </p:tgtEl>
                                        <p:attrNameLst>
                                          <p:attrName>ppt_x</p:attrName>
                                        </p:attrNameLst>
                                      </p:cBhvr>
                                      <p:tavLst>
                                        <p:tav tm="0">
                                          <p:val>
                                            <p:strVal val="#ppt_x"/>
                                          </p:val>
                                        </p:tav>
                                        <p:tav tm="100000">
                                          <p:val>
                                            <p:strVal val="#ppt_x"/>
                                          </p:val>
                                        </p:tav>
                                      </p:tavLst>
                                    </p:anim>
                                    <p:anim calcmode="lin" valueType="num">
                                      <p:cBhvr>
                                        <p:cTn id="110" dur="1000" fill="hold"/>
                                        <p:tgtEl>
                                          <p:spTgt spid="8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1000"/>
                                        <p:tgtEl>
                                          <p:spTgt spid="87"/>
                                        </p:tgtEl>
                                      </p:cBhvr>
                                    </p:animEffect>
                                    <p:anim calcmode="lin" valueType="num">
                                      <p:cBhvr>
                                        <p:cTn id="114" dur="1000" fill="hold"/>
                                        <p:tgtEl>
                                          <p:spTgt spid="87"/>
                                        </p:tgtEl>
                                        <p:attrNameLst>
                                          <p:attrName>ppt_x</p:attrName>
                                        </p:attrNameLst>
                                      </p:cBhvr>
                                      <p:tavLst>
                                        <p:tav tm="0">
                                          <p:val>
                                            <p:strVal val="#ppt_x"/>
                                          </p:val>
                                        </p:tav>
                                        <p:tav tm="100000">
                                          <p:val>
                                            <p:strVal val="#ppt_x"/>
                                          </p:val>
                                        </p:tav>
                                      </p:tavLst>
                                    </p:anim>
                                    <p:anim calcmode="lin" valueType="num">
                                      <p:cBhvr>
                                        <p:cTn id="115"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2" grpId="0" animBg="1"/>
      <p:bldP spid="19" grpId="0" animBg="1"/>
      <p:bldP spid="21" grpId="0" animBg="1"/>
      <p:bldP spid="11" grpId="0" animBg="1"/>
      <p:bldP spid="66" grpId="0"/>
      <p:bldP spid="72" grpId="0"/>
      <p:bldP spid="81" grpId="0"/>
      <p:bldP spid="83" grpId="0"/>
      <p:bldP spid="85" grpId="0"/>
      <p:bldP spid="86" grpId="0"/>
      <p:bldP spid="87" grpId="0"/>
      <p:bldP spid="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A7C6F8-7FB1-41F5-A026-ED135B1E38F6}"/>
              </a:ext>
            </a:extLst>
          </p:cNvPr>
          <p:cNvSpPr>
            <a:spLocks noChangeArrowheads="1"/>
          </p:cNvSpPr>
          <p:nvPr/>
        </p:nvSpPr>
        <p:spPr bwMode="auto">
          <a:xfrm>
            <a:off x="930981" y="24571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员工福利</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30" name="椭圆 29">
            <a:extLst>
              <a:ext uri="{FF2B5EF4-FFF2-40B4-BE49-F238E27FC236}">
                <a16:creationId xmlns:a16="http://schemas.microsoft.com/office/drawing/2014/main" id="{2653E420-775B-451D-B1FE-F6D2CBB7EFB0}"/>
              </a:ext>
            </a:extLst>
          </p:cNvPr>
          <p:cNvSpPr/>
          <p:nvPr/>
        </p:nvSpPr>
        <p:spPr>
          <a:xfrm>
            <a:off x="3807377" y="2350843"/>
            <a:ext cx="3400537" cy="3400537"/>
          </a:xfrm>
          <a:prstGeom prst="ellipse">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D73CDB57-B82B-4E3D-8D29-24DE4951AAB2}"/>
              </a:ext>
            </a:extLst>
          </p:cNvPr>
          <p:cNvSpPr/>
          <p:nvPr/>
        </p:nvSpPr>
        <p:spPr>
          <a:xfrm>
            <a:off x="4235166" y="2050870"/>
            <a:ext cx="3400537" cy="3400537"/>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DC2605D6-47BF-4224-9E96-54B19CC03D05}"/>
              </a:ext>
            </a:extLst>
          </p:cNvPr>
          <p:cNvSpPr/>
          <p:nvPr/>
        </p:nvSpPr>
        <p:spPr>
          <a:xfrm>
            <a:off x="4933437" y="2497430"/>
            <a:ext cx="3400537" cy="3400537"/>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CED19B8E-940F-44EC-8E72-F353E1B8D726}"/>
              </a:ext>
            </a:extLst>
          </p:cNvPr>
          <p:cNvSpPr/>
          <p:nvPr/>
        </p:nvSpPr>
        <p:spPr>
          <a:xfrm>
            <a:off x="4068280" y="1399736"/>
            <a:ext cx="3400537" cy="3400537"/>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ABBBBEC2-6343-4267-9CE7-A504E269F251}"/>
              </a:ext>
            </a:extLst>
          </p:cNvPr>
          <p:cNvGrpSpPr>
            <a:grpSpLocks/>
          </p:cNvGrpSpPr>
          <p:nvPr/>
        </p:nvGrpSpPr>
        <p:grpSpPr bwMode="auto">
          <a:xfrm>
            <a:off x="4458935" y="5072771"/>
            <a:ext cx="1080970" cy="993209"/>
            <a:chOff x="1071617" y="3747085"/>
            <a:chExt cx="1515434" cy="1306512"/>
          </a:xfrm>
        </p:grpSpPr>
        <p:sp>
          <p:nvSpPr>
            <p:cNvPr id="4" name="Freeform 5">
              <a:extLst>
                <a:ext uri="{FF2B5EF4-FFF2-40B4-BE49-F238E27FC236}">
                  <a16:creationId xmlns:a16="http://schemas.microsoft.com/office/drawing/2014/main" id="{61A19279-D3FD-4F54-BFB1-148299951A3D}"/>
                </a:ext>
              </a:extLst>
            </p:cNvPr>
            <p:cNvSpPr>
              <a:spLocks noChangeArrowheads="1"/>
            </p:cNvSpPr>
            <p:nvPr/>
          </p:nvSpPr>
          <p:spPr bwMode="auto">
            <a:xfrm>
              <a:off x="1071617" y="3747085"/>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 name="文本框 22">
              <a:extLst>
                <a:ext uri="{FF2B5EF4-FFF2-40B4-BE49-F238E27FC236}">
                  <a16:creationId xmlns:a16="http://schemas.microsoft.com/office/drawing/2014/main" id="{6F3C9C37-AF59-456E-8623-8F5C9C40C308}"/>
                </a:ext>
              </a:extLst>
            </p:cNvPr>
            <p:cNvSpPr txBox="1">
              <a:spLocks noChangeArrowheads="1"/>
            </p:cNvSpPr>
            <p:nvPr/>
          </p:nvSpPr>
          <p:spPr bwMode="auto">
            <a:xfrm>
              <a:off x="1144883" y="3818370"/>
              <a:ext cx="1442168" cy="101432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五险</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一金</a:t>
              </a:r>
            </a:p>
          </p:txBody>
        </p:sp>
      </p:grpSp>
      <p:grpSp>
        <p:nvGrpSpPr>
          <p:cNvPr id="6" name="组合 5">
            <a:extLst>
              <a:ext uri="{FF2B5EF4-FFF2-40B4-BE49-F238E27FC236}">
                <a16:creationId xmlns:a16="http://schemas.microsoft.com/office/drawing/2014/main" id="{BDA81DD0-2085-4C07-B245-5B3DC5BD59DF}"/>
              </a:ext>
            </a:extLst>
          </p:cNvPr>
          <p:cNvGrpSpPr>
            <a:grpSpLocks/>
          </p:cNvGrpSpPr>
          <p:nvPr/>
        </p:nvGrpSpPr>
        <p:grpSpPr bwMode="auto">
          <a:xfrm>
            <a:off x="3628778" y="1364785"/>
            <a:ext cx="1085850" cy="1170669"/>
            <a:chOff x="1054646" y="2152893"/>
            <a:chExt cx="1447800" cy="1306512"/>
          </a:xfrm>
        </p:grpSpPr>
        <p:sp>
          <p:nvSpPr>
            <p:cNvPr id="7" name="Freeform 5">
              <a:extLst>
                <a:ext uri="{FF2B5EF4-FFF2-40B4-BE49-F238E27FC236}">
                  <a16:creationId xmlns:a16="http://schemas.microsoft.com/office/drawing/2014/main" id="{245E7FF6-9854-44FE-B989-B317FF2860B6}"/>
                </a:ext>
              </a:extLst>
            </p:cNvPr>
            <p:cNvSpPr/>
            <p:nvPr/>
          </p:nvSpPr>
          <p:spPr bwMode="auto">
            <a:xfrm>
              <a:off x="1054646" y="2152893"/>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8" name="文本框 22">
              <a:extLst>
                <a:ext uri="{FF2B5EF4-FFF2-40B4-BE49-F238E27FC236}">
                  <a16:creationId xmlns:a16="http://schemas.microsoft.com/office/drawing/2014/main" id="{1F61F8F6-1C5E-4A01-9F95-CAD34681FA26}"/>
                </a:ext>
              </a:extLst>
            </p:cNvPr>
            <p:cNvSpPr txBox="1"/>
            <p:nvPr/>
          </p:nvSpPr>
          <p:spPr>
            <a:xfrm>
              <a:off x="1171062" y="2375232"/>
              <a:ext cx="1331383" cy="8321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住房</a:t>
              </a:r>
              <a:endParaRPr lang="en-US" altLang="zh-CN" sz="1800" b="1" noProof="1">
                <a:solidFill>
                  <a:schemeClr val="bg1"/>
                </a:solidFill>
              </a:endParaRPr>
            </a:p>
            <a:p>
              <a:pPr fontAlgn="auto"/>
              <a:r>
                <a:rPr lang="zh-CN" altLang="en-US" sz="1800" b="1" noProof="1">
                  <a:solidFill>
                    <a:schemeClr val="bg1"/>
                  </a:solidFill>
                </a:rPr>
                <a:t>补贴</a:t>
              </a:r>
            </a:p>
          </p:txBody>
        </p:sp>
      </p:grpSp>
      <p:grpSp>
        <p:nvGrpSpPr>
          <p:cNvPr id="9" name="组合 8">
            <a:extLst>
              <a:ext uri="{FF2B5EF4-FFF2-40B4-BE49-F238E27FC236}">
                <a16:creationId xmlns:a16="http://schemas.microsoft.com/office/drawing/2014/main" id="{1B3C1AE0-E9BC-4C14-886B-79666F1734D4}"/>
              </a:ext>
            </a:extLst>
          </p:cNvPr>
          <p:cNvGrpSpPr>
            <a:grpSpLocks/>
          </p:cNvGrpSpPr>
          <p:nvPr/>
        </p:nvGrpSpPr>
        <p:grpSpPr bwMode="auto">
          <a:xfrm>
            <a:off x="6527918" y="1396406"/>
            <a:ext cx="1023781" cy="933011"/>
            <a:chOff x="2434039" y="2803922"/>
            <a:chExt cx="1562089" cy="1306512"/>
          </a:xfrm>
        </p:grpSpPr>
        <p:sp>
          <p:nvSpPr>
            <p:cNvPr id="10" name="Freeform 5">
              <a:extLst>
                <a:ext uri="{FF2B5EF4-FFF2-40B4-BE49-F238E27FC236}">
                  <a16:creationId xmlns:a16="http://schemas.microsoft.com/office/drawing/2014/main" id="{A3DC169F-9802-41D8-97DB-03E551E43D23}"/>
                </a:ext>
              </a:extLst>
            </p:cNvPr>
            <p:cNvSpPr/>
            <p:nvPr/>
          </p:nvSpPr>
          <p:spPr bwMode="auto">
            <a:xfrm>
              <a:off x="2434039" y="2803922"/>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11" name="文本框 22">
              <a:extLst>
                <a:ext uri="{FF2B5EF4-FFF2-40B4-BE49-F238E27FC236}">
                  <a16:creationId xmlns:a16="http://schemas.microsoft.com/office/drawing/2014/main" id="{8D2B6F86-0010-4265-819D-00A8774558B1}"/>
                </a:ext>
              </a:extLst>
            </p:cNvPr>
            <p:cNvSpPr txBox="1"/>
            <p:nvPr/>
          </p:nvSpPr>
          <p:spPr>
            <a:xfrm>
              <a:off x="2483687" y="3041083"/>
              <a:ext cx="1512441" cy="76444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交通</a:t>
              </a:r>
              <a:endParaRPr lang="en-US" altLang="zh-CN" sz="1800" b="1" noProof="1">
                <a:solidFill>
                  <a:schemeClr val="bg1"/>
                </a:solidFill>
              </a:endParaRPr>
            </a:p>
            <a:p>
              <a:pPr fontAlgn="auto"/>
              <a:r>
                <a:rPr lang="zh-CN" altLang="en-US" sz="1800" b="1" noProof="1">
                  <a:solidFill>
                    <a:schemeClr val="bg1"/>
                  </a:solidFill>
                </a:rPr>
                <a:t>补贴</a:t>
              </a:r>
            </a:p>
          </p:txBody>
        </p:sp>
      </p:grpSp>
      <p:grpSp>
        <p:nvGrpSpPr>
          <p:cNvPr id="12" name="组合 11">
            <a:extLst>
              <a:ext uri="{FF2B5EF4-FFF2-40B4-BE49-F238E27FC236}">
                <a16:creationId xmlns:a16="http://schemas.microsoft.com/office/drawing/2014/main" id="{D2830E05-EB5A-4819-9993-C05792CF24E3}"/>
              </a:ext>
            </a:extLst>
          </p:cNvPr>
          <p:cNvGrpSpPr>
            <a:grpSpLocks/>
          </p:cNvGrpSpPr>
          <p:nvPr/>
        </p:nvGrpSpPr>
        <p:grpSpPr bwMode="auto">
          <a:xfrm>
            <a:off x="3473977" y="3020796"/>
            <a:ext cx="948727" cy="912688"/>
            <a:chOff x="2305243" y="1268760"/>
            <a:chExt cx="1786520" cy="1306512"/>
          </a:xfrm>
        </p:grpSpPr>
        <p:sp>
          <p:nvSpPr>
            <p:cNvPr id="13" name="Freeform 5">
              <a:extLst>
                <a:ext uri="{FF2B5EF4-FFF2-40B4-BE49-F238E27FC236}">
                  <a16:creationId xmlns:a16="http://schemas.microsoft.com/office/drawing/2014/main" id="{74E714D3-2BA0-4FA5-BBEB-B224EC6AEEF4}"/>
                </a:ext>
              </a:extLst>
            </p:cNvPr>
            <p:cNvSpPr>
              <a:spLocks noChangeArrowheads="1"/>
            </p:cNvSpPr>
            <p:nvPr/>
          </p:nvSpPr>
          <p:spPr bwMode="auto">
            <a:xfrm>
              <a:off x="2446462" y="1268760"/>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 name="文本框 22">
              <a:extLst>
                <a:ext uri="{FF2B5EF4-FFF2-40B4-BE49-F238E27FC236}">
                  <a16:creationId xmlns:a16="http://schemas.microsoft.com/office/drawing/2014/main" id="{57B97A71-C67B-4205-B6AD-CF733F341847}"/>
                </a:ext>
              </a:extLst>
            </p:cNvPr>
            <p:cNvSpPr txBox="1">
              <a:spLocks noChangeArrowheads="1"/>
            </p:cNvSpPr>
            <p:nvPr/>
          </p:nvSpPr>
          <p:spPr bwMode="auto">
            <a:xfrm>
              <a:off x="2305243" y="1325297"/>
              <a:ext cx="1786520" cy="101432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免费</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体检</a:t>
              </a:r>
            </a:p>
          </p:txBody>
        </p:sp>
      </p:grpSp>
      <p:grpSp>
        <p:nvGrpSpPr>
          <p:cNvPr id="15" name="组合 14">
            <a:extLst>
              <a:ext uri="{FF2B5EF4-FFF2-40B4-BE49-F238E27FC236}">
                <a16:creationId xmlns:a16="http://schemas.microsoft.com/office/drawing/2014/main" id="{FA93730B-47F2-4C0D-BD19-A2BA1128FAA3}"/>
              </a:ext>
            </a:extLst>
          </p:cNvPr>
          <p:cNvGrpSpPr>
            <a:grpSpLocks/>
          </p:cNvGrpSpPr>
          <p:nvPr/>
        </p:nvGrpSpPr>
        <p:grpSpPr bwMode="auto">
          <a:xfrm>
            <a:off x="5332015" y="1644298"/>
            <a:ext cx="1272809" cy="1250793"/>
            <a:chOff x="3894262" y="2137966"/>
            <a:chExt cx="1537070" cy="1306512"/>
          </a:xfrm>
        </p:grpSpPr>
        <p:sp>
          <p:nvSpPr>
            <p:cNvPr id="16" name="Freeform 5">
              <a:extLst>
                <a:ext uri="{FF2B5EF4-FFF2-40B4-BE49-F238E27FC236}">
                  <a16:creationId xmlns:a16="http://schemas.microsoft.com/office/drawing/2014/main" id="{CC1BF1EF-A48A-4AC7-8D89-455EAE2B1697}"/>
                </a:ext>
              </a:extLst>
            </p:cNvPr>
            <p:cNvSpPr/>
            <p:nvPr/>
          </p:nvSpPr>
          <p:spPr bwMode="auto">
            <a:xfrm>
              <a:off x="3894262" y="2137966"/>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17" name="文本框 22">
              <a:extLst>
                <a:ext uri="{FF2B5EF4-FFF2-40B4-BE49-F238E27FC236}">
                  <a16:creationId xmlns:a16="http://schemas.microsoft.com/office/drawing/2014/main" id="{0D93538E-5F14-4B3F-99DD-674580D7BF80}"/>
                </a:ext>
              </a:extLst>
            </p:cNvPr>
            <p:cNvSpPr txBox="1"/>
            <p:nvPr/>
          </p:nvSpPr>
          <p:spPr>
            <a:xfrm>
              <a:off x="3906179" y="2375129"/>
              <a:ext cx="1525153" cy="83218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1">
                      <a:lumMod val="65000"/>
                      <a:lumOff val="35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2400" b="1" noProof="1">
                  <a:solidFill>
                    <a:schemeClr val="bg1"/>
                  </a:solidFill>
                </a:rPr>
                <a:t>员工</a:t>
              </a:r>
              <a:endParaRPr lang="en-US" altLang="zh-CN" sz="2400" b="1" noProof="1">
                <a:solidFill>
                  <a:schemeClr val="bg1"/>
                </a:solidFill>
              </a:endParaRPr>
            </a:p>
            <a:p>
              <a:pPr fontAlgn="auto"/>
              <a:r>
                <a:rPr lang="zh-CN" altLang="en-US" sz="2400" b="1" noProof="1">
                  <a:solidFill>
                    <a:schemeClr val="bg1"/>
                  </a:solidFill>
                </a:rPr>
                <a:t>食堂</a:t>
              </a:r>
            </a:p>
          </p:txBody>
        </p:sp>
      </p:grpSp>
      <p:grpSp>
        <p:nvGrpSpPr>
          <p:cNvPr id="18" name="组合 17">
            <a:extLst>
              <a:ext uri="{FF2B5EF4-FFF2-40B4-BE49-F238E27FC236}">
                <a16:creationId xmlns:a16="http://schemas.microsoft.com/office/drawing/2014/main" id="{C8182D9A-B2CA-4918-9C09-E65E99FFF86A}"/>
              </a:ext>
            </a:extLst>
          </p:cNvPr>
          <p:cNvGrpSpPr>
            <a:grpSpLocks/>
          </p:cNvGrpSpPr>
          <p:nvPr/>
        </p:nvGrpSpPr>
        <p:grpSpPr bwMode="auto">
          <a:xfrm>
            <a:off x="4539006" y="3041179"/>
            <a:ext cx="1085850" cy="1170669"/>
            <a:chOff x="7046122" y="1823261"/>
            <a:chExt cx="1447800" cy="1306512"/>
          </a:xfrm>
        </p:grpSpPr>
        <p:sp>
          <p:nvSpPr>
            <p:cNvPr id="19" name="Freeform 5">
              <a:extLst>
                <a:ext uri="{FF2B5EF4-FFF2-40B4-BE49-F238E27FC236}">
                  <a16:creationId xmlns:a16="http://schemas.microsoft.com/office/drawing/2014/main" id="{E2D56B1D-38A5-4029-9419-0CCDD7CF15B1}"/>
                </a:ext>
              </a:extLst>
            </p:cNvPr>
            <p:cNvSpPr/>
            <p:nvPr/>
          </p:nvSpPr>
          <p:spPr bwMode="auto">
            <a:xfrm>
              <a:off x="7046122" y="1823261"/>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20" name="文本框 22">
              <a:extLst>
                <a:ext uri="{FF2B5EF4-FFF2-40B4-BE49-F238E27FC236}">
                  <a16:creationId xmlns:a16="http://schemas.microsoft.com/office/drawing/2014/main" id="{FA4D69F0-9A1A-4B52-B05C-AF5190F121A0}"/>
                </a:ext>
              </a:extLst>
            </p:cNvPr>
            <p:cNvSpPr txBox="1"/>
            <p:nvPr/>
          </p:nvSpPr>
          <p:spPr>
            <a:xfrm>
              <a:off x="7112443" y="2057406"/>
              <a:ext cx="1378421" cy="8300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节日</a:t>
              </a:r>
              <a:endParaRPr lang="en-US" altLang="zh-CN" sz="1800" b="1" noProof="1">
                <a:solidFill>
                  <a:schemeClr val="bg1"/>
                </a:solidFill>
              </a:endParaRPr>
            </a:p>
            <a:p>
              <a:pPr fontAlgn="auto"/>
              <a:r>
                <a:rPr lang="zh-CN" altLang="en-US" sz="1800" b="1" noProof="1">
                  <a:solidFill>
                    <a:schemeClr val="bg1"/>
                  </a:solidFill>
                </a:rPr>
                <a:t>礼金</a:t>
              </a:r>
            </a:p>
          </p:txBody>
        </p:sp>
      </p:grpSp>
      <p:grpSp>
        <p:nvGrpSpPr>
          <p:cNvPr id="21" name="组合 20">
            <a:extLst>
              <a:ext uri="{FF2B5EF4-FFF2-40B4-BE49-F238E27FC236}">
                <a16:creationId xmlns:a16="http://schemas.microsoft.com/office/drawing/2014/main" id="{4786BD3B-93E0-423E-9E58-3A472CE6A639}"/>
              </a:ext>
            </a:extLst>
          </p:cNvPr>
          <p:cNvGrpSpPr>
            <a:grpSpLocks/>
          </p:cNvGrpSpPr>
          <p:nvPr/>
        </p:nvGrpSpPr>
        <p:grpSpPr bwMode="auto">
          <a:xfrm>
            <a:off x="6238178" y="3655911"/>
            <a:ext cx="1788150" cy="1577757"/>
            <a:chOff x="8419950" y="2590073"/>
            <a:chExt cx="1633877" cy="1306512"/>
          </a:xfrm>
        </p:grpSpPr>
        <p:sp>
          <p:nvSpPr>
            <p:cNvPr id="22" name="Freeform 5">
              <a:extLst>
                <a:ext uri="{FF2B5EF4-FFF2-40B4-BE49-F238E27FC236}">
                  <a16:creationId xmlns:a16="http://schemas.microsoft.com/office/drawing/2014/main" id="{D7236A4A-01DD-41A9-86D1-A4E3A3C4A5C3}"/>
                </a:ext>
              </a:extLst>
            </p:cNvPr>
            <p:cNvSpPr>
              <a:spLocks noChangeArrowheads="1"/>
            </p:cNvSpPr>
            <p:nvPr/>
          </p:nvSpPr>
          <p:spPr bwMode="auto">
            <a:xfrm>
              <a:off x="8419950" y="2590073"/>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文本框 22">
              <a:extLst>
                <a:ext uri="{FF2B5EF4-FFF2-40B4-BE49-F238E27FC236}">
                  <a16:creationId xmlns:a16="http://schemas.microsoft.com/office/drawing/2014/main" id="{530050FC-2C4C-4E9A-B8AD-669852B9E443}"/>
                </a:ext>
              </a:extLst>
            </p:cNvPr>
            <p:cNvSpPr txBox="1">
              <a:spLocks noChangeArrowheads="1"/>
            </p:cNvSpPr>
            <p:nvPr/>
          </p:nvSpPr>
          <p:spPr bwMode="auto">
            <a:xfrm>
              <a:off x="8505395" y="2946182"/>
              <a:ext cx="1548432" cy="60925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旅游</a:t>
              </a:r>
            </a:p>
          </p:txBody>
        </p:sp>
      </p:grpSp>
      <p:grpSp>
        <p:nvGrpSpPr>
          <p:cNvPr id="27" name="组合 26">
            <a:extLst>
              <a:ext uri="{FF2B5EF4-FFF2-40B4-BE49-F238E27FC236}">
                <a16:creationId xmlns:a16="http://schemas.microsoft.com/office/drawing/2014/main" id="{416B282B-5479-44F5-8CDE-3F1143E35863}"/>
              </a:ext>
            </a:extLst>
          </p:cNvPr>
          <p:cNvGrpSpPr>
            <a:grpSpLocks/>
          </p:cNvGrpSpPr>
          <p:nvPr/>
        </p:nvGrpSpPr>
        <p:grpSpPr bwMode="auto">
          <a:xfrm>
            <a:off x="7434563" y="2762812"/>
            <a:ext cx="1110734" cy="1170671"/>
            <a:chOff x="9811194" y="3231112"/>
            <a:chExt cx="1480654" cy="1306512"/>
          </a:xfrm>
        </p:grpSpPr>
        <p:sp>
          <p:nvSpPr>
            <p:cNvPr id="28" name="Freeform 5">
              <a:extLst>
                <a:ext uri="{FF2B5EF4-FFF2-40B4-BE49-F238E27FC236}">
                  <a16:creationId xmlns:a16="http://schemas.microsoft.com/office/drawing/2014/main" id="{36F7FCE6-A33F-445E-8B98-4519D014F00F}"/>
                </a:ext>
              </a:extLst>
            </p:cNvPr>
            <p:cNvSpPr>
              <a:spLocks noChangeArrowheads="1"/>
            </p:cNvSpPr>
            <p:nvPr/>
          </p:nvSpPr>
          <p:spPr bwMode="auto">
            <a:xfrm>
              <a:off x="9811194" y="3231112"/>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文本框 22">
              <a:extLst>
                <a:ext uri="{FF2B5EF4-FFF2-40B4-BE49-F238E27FC236}">
                  <a16:creationId xmlns:a16="http://schemas.microsoft.com/office/drawing/2014/main" id="{F4EA4E9C-12B3-4FA3-8100-B0F5DD6492C8}"/>
                </a:ext>
              </a:extLst>
            </p:cNvPr>
            <p:cNvSpPr txBox="1">
              <a:spLocks noChangeArrowheads="1"/>
            </p:cNvSpPr>
            <p:nvPr/>
          </p:nvSpPr>
          <p:spPr bwMode="auto">
            <a:xfrm>
              <a:off x="9967341" y="3394745"/>
              <a:ext cx="1324507" cy="101432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培训</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学习</a:t>
              </a:r>
            </a:p>
          </p:txBody>
        </p:sp>
      </p:grpSp>
      <p:pic>
        <p:nvPicPr>
          <p:cNvPr id="41"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5407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par>
                                <p:cTn id="43" presetID="14" presetClass="entr" presetSubtype="1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par>
                                <p:cTn id="46" presetID="14" presetClass="entr" presetSubtype="1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rot="19800000">
            <a:off x="687556" y="4944304"/>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600">
              <a:solidFill>
                <a:prstClr val="white"/>
              </a:solidFill>
              <a:latin typeface="Arial"/>
              <a:ea typeface="微软雅黑"/>
            </a:endParaRPr>
          </a:p>
        </p:txBody>
      </p:sp>
      <p:sp>
        <p:nvSpPr>
          <p:cNvPr id="9" name="椭圆 8"/>
          <p:cNvSpPr/>
          <p:nvPr/>
        </p:nvSpPr>
        <p:spPr>
          <a:xfrm rot="19800000">
            <a:off x="837243" y="5499653"/>
            <a:ext cx="453749" cy="453749"/>
          </a:xfrm>
          <a:prstGeom prst="ellipse">
            <a:avLst/>
          </a:prstGeom>
          <a:solidFill>
            <a:srgbClr val="A8C3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10" name="圆角矩形 9"/>
          <p:cNvSpPr/>
          <p:nvPr/>
        </p:nvSpPr>
        <p:spPr>
          <a:xfrm>
            <a:off x="2809374" y="4382120"/>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600">
              <a:solidFill>
                <a:prstClr val="white"/>
              </a:solidFill>
              <a:latin typeface="Arial"/>
              <a:ea typeface="微软雅黑"/>
            </a:endParaRPr>
          </a:p>
        </p:txBody>
      </p:sp>
      <p:sp>
        <p:nvSpPr>
          <p:cNvPr id="11" name="圆角矩形 10"/>
          <p:cNvSpPr/>
          <p:nvPr/>
        </p:nvSpPr>
        <p:spPr>
          <a:xfrm rot="19800000">
            <a:off x="4838163" y="3833218"/>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600">
              <a:solidFill>
                <a:prstClr val="white"/>
              </a:solidFill>
              <a:latin typeface="Arial"/>
              <a:ea typeface="微软雅黑"/>
            </a:endParaRPr>
          </a:p>
        </p:txBody>
      </p:sp>
      <p:sp>
        <p:nvSpPr>
          <p:cNvPr id="12" name="圆角矩形 11"/>
          <p:cNvSpPr/>
          <p:nvPr/>
        </p:nvSpPr>
        <p:spPr>
          <a:xfrm>
            <a:off x="6922682" y="3269324"/>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600">
              <a:solidFill>
                <a:prstClr val="white"/>
              </a:solidFill>
              <a:latin typeface="Arial"/>
              <a:ea typeface="微软雅黑"/>
            </a:endParaRPr>
          </a:p>
        </p:txBody>
      </p:sp>
      <p:sp>
        <p:nvSpPr>
          <p:cNvPr id="13" name="圆角矩形 12"/>
          <p:cNvSpPr/>
          <p:nvPr/>
        </p:nvSpPr>
        <p:spPr>
          <a:xfrm rot="19800000">
            <a:off x="8987126" y="2734720"/>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600">
              <a:solidFill>
                <a:prstClr val="white"/>
              </a:solidFill>
              <a:latin typeface="Arial"/>
              <a:ea typeface="微软雅黑"/>
            </a:endParaRPr>
          </a:p>
        </p:txBody>
      </p:sp>
      <p:sp>
        <p:nvSpPr>
          <p:cNvPr id="14" name="椭圆 13"/>
          <p:cNvSpPr/>
          <p:nvPr/>
        </p:nvSpPr>
        <p:spPr>
          <a:xfrm rot="19800000">
            <a:off x="11071989" y="2172795"/>
            <a:ext cx="453749" cy="453749"/>
          </a:xfrm>
          <a:prstGeom prst="ellipse">
            <a:avLst/>
          </a:prstGeom>
          <a:solidFill>
            <a:schemeClr val="accent5">
              <a:lumMod val="5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24" name="椭圆 23"/>
          <p:cNvSpPr/>
          <p:nvPr/>
        </p:nvSpPr>
        <p:spPr>
          <a:xfrm rot="19800000">
            <a:off x="2772420" y="4396612"/>
            <a:ext cx="453749" cy="453749"/>
          </a:xfrm>
          <a:prstGeom prst="ellipse">
            <a:avLst/>
          </a:prstGeom>
          <a:solidFill>
            <a:srgbClr val="51A1D4"/>
          </a:solidFill>
          <a:ln w="57150">
            <a:solidFill>
              <a:srgbClr val="51A1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25" name="组合 313"/>
          <p:cNvGrpSpPr/>
          <p:nvPr/>
        </p:nvGrpSpPr>
        <p:grpSpPr>
          <a:xfrm>
            <a:off x="2866229" y="4444737"/>
            <a:ext cx="266768" cy="305165"/>
            <a:chOff x="10856093" y="315913"/>
            <a:chExt cx="419100" cy="479425"/>
          </a:xfrm>
          <a:solidFill>
            <a:schemeClr val="bg1"/>
          </a:solidFill>
        </p:grpSpPr>
        <p:sp>
          <p:nvSpPr>
            <p:cNvPr id="26"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27"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28"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29"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30"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31"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sp>
        <p:nvSpPr>
          <p:cNvPr id="33" name="椭圆 32"/>
          <p:cNvSpPr/>
          <p:nvPr/>
        </p:nvSpPr>
        <p:spPr>
          <a:xfrm rot="19800000">
            <a:off x="6948936" y="3287221"/>
            <a:ext cx="453749" cy="453749"/>
          </a:xfrm>
          <a:prstGeom prst="ellipse">
            <a:avLst/>
          </a:prstGeom>
          <a:solidFill>
            <a:srgbClr val="255F93"/>
          </a:solidFill>
          <a:ln w="38100">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sp>
        <p:nvSpPr>
          <p:cNvPr id="34" name="Freeform 13"/>
          <p:cNvSpPr>
            <a:spLocks/>
          </p:cNvSpPr>
          <p:nvPr/>
        </p:nvSpPr>
        <p:spPr bwMode="auto">
          <a:xfrm>
            <a:off x="7053268" y="3385302"/>
            <a:ext cx="306177" cy="28596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36" name="椭圆 35"/>
          <p:cNvSpPr/>
          <p:nvPr/>
        </p:nvSpPr>
        <p:spPr>
          <a:xfrm rot="1800000">
            <a:off x="9136814" y="3287222"/>
            <a:ext cx="453749" cy="453749"/>
          </a:xfrm>
          <a:prstGeom prst="ellipse">
            <a:avLst/>
          </a:prstGeom>
          <a:solidFill>
            <a:schemeClr val="accent5">
              <a:lumMod val="75000"/>
            </a:schemeClr>
          </a:solidFill>
          <a:ln w="38100">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37" name="组合 325"/>
          <p:cNvGrpSpPr/>
          <p:nvPr/>
        </p:nvGrpSpPr>
        <p:grpSpPr>
          <a:xfrm>
            <a:off x="9230303" y="3360269"/>
            <a:ext cx="266768" cy="306177"/>
            <a:chOff x="14545443" y="5235576"/>
            <a:chExt cx="419100" cy="481012"/>
          </a:xfrm>
          <a:solidFill>
            <a:schemeClr val="bg1"/>
          </a:solidFill>
        </p:grpSpPr>
        <p:sp>
          <p:nvSpPr>
            <p:cNvPr id="38" name="Freeform 16"/>
            <p:cNvSpPr>
              <a:spLocks/>
            </p:cNvSpPr>
            <p:nvPr/>
          </p:nvSpPr>
          <p:spPr bwMode="auto">
            <a:xfrm>
              <a:off x="14545443" y="5303838"/>
              <a:ext cx="419100" cy="412750"/>
            </a:xfrm>
            <a:custGeom>
              <a:avLst/>
              <a:gdLst>
                <a:gd name="T0" fmla="*/ 56 w 112"/>
                <a:gd name="T1" fmla="*/ 110 h 110"/>
                <a:gd name="T2" fmla="*/ 0 w 112"/>
                <a:gd name="T3" fmla="*/ 54 h 110"/>
                <a:gd name="T4" fmla="*/ 43 w 112"/>
                <a:gd name="T5" fmla="*/ 0 h 110"/>
                <a:gd name="T6" fmla="*/ 45 w 112"/>
                <a:gd name="T7" fmla="*/ 7 h 110"/>
                <a:gd name="T8" fmla="*/ 8 w 112"/>
                <a:gd name="T9" fmla="*/ 54 h 110"/>
                <a:gd name="T10" fmla="*/ 56 w 112"/>
                <a:gd name="T11" fmla="*/ 102 h 110"/>
                <a:gd name="T12" fmla="*/ 104 w 112"/>
                <a:gd name="T13" fmla="*/ 54 h 110"/>
                <a:gd name="T14" fmla="*/ 67 w 112"/>
                <a:gd name="T15" fmla="*/ 7 h 110"/>
                <a:gd name="T16" fmla="*/ 69 w 112"/>
                <a:gd name="T17" fmla="*/ 0 h 110"/>
                <a:gd name="T18" fmla="*/ 112 w 112"/>
                <a:gd name="T19" fmla="*/ 54 h 110"/>
                <a:gd name="T20" fmla="*/ 56 w 112"/>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56" y="110"/>
                  </a:moveTo>
                  <a:cubicBezTo>
                    <a:pt x="25" y="110"/>
                    <a:pt x="0" y="85"/>
                    <a:pt x="0" y="54"/>
                  </a:cubicBezTo>
                  <a:cubicBezTo>
                    <a:pt x="0" y="28"/>
                    <a:pt x="18" y="5"/>
                    <a:pt x="43" y="0"/>
                  </a:cubicBezTo>
                  <a:cubicBezTo>
                    <a:pt x="45" y="7"/>
                    <a:pt x="45" y="7"/>
                    <a:pt x="45" y="7"/>
                  </a:cubicBezTo>
                  <a:cubicBezTo>
                    <a:pt x="23" y="12"/>
                    <a:pt x="8" y="32"/>
                    <a:pt x="8" y="54"/>
                  </a:cubicBezTo>
                  <a:cubicBezTo>
                    <a:pt x="8" y="80"/>
                    <a:pt x="30" y="102"/>
                    <a:pt x="56" y="102"/>
                  </a:cubicBezTo>
                  <a:cubicBezTo>
                    <a:pt x="82" y="102"/>
                    <a:pt x="104" y="80"/>
                    <a:pt x="104" y="54"/>
                  </a:cubicBezTo>
                  <a:cubicBezTo>
                    <a:pt x="104" y="32"/>
                    <a:pt x="89" y="12"/>
                    <a:pt x="67" y="7"/>
                  </a:cubicBezTo>
                  <a:cubicBezTo>
                    <a:pt x="69" y="0"/>
                    <a:pt x="69" y="0"/>
                    <a:pt x="69" y="0"/>
                  </a:cubicBezTo>
                  <a:cubicBezTo>
                    <a:pt x="94" y="5"/>
                    <a:pt x="112" y="28"/>
                    <a:pt x="112" y="54"/>
                  </a:cubicBezTo>
                  <a:cubicBezTo>
                    <a:pt x="112" y="85"/>
                    <a:pt x="87" y="110"/>
                    <a:pt x="56"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39" name="Rectangle 17"/>
            <p:cNvSpPr>
              <a:spLocks noChangeArrowheads="1"/>
            </p:cNvSpPr>
            <p:nvPr/>
          </p:nvSpPr>
          <p:spPr bwMode="auto">
            <a:xfrm>
              <a:off x="14740706" y="5235576"/>
              <a:ext cx="30163"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0" name="Rectangle 18"/>
            <p:cNvSpPr>
              <a:spLocks noChangeArrowheads="1"/>
            </p:cNvSpPr>
            <p:nvPr/>
          </p:nvSpPr>
          <p:spPr bwMode="auto">
            <a:xfrm>
              <a:off x="14710543" y="5235576"/>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1" name="Freeform 19"/>
            <p:cNvSpPr>
              <a:spLocks/>
            </p:cNvSpPr>
            <p:nvPr/>
          </p:nvSpPr>
          <p:spPr bwMode="auto">
            <a:xfrm>
              <a:off x="14658156" y="5486401"/>
              <a:ext cx="115888" cy="117475"/>
            </a:xfrm>
            <a:custGeom>
              <a:avLst/>
              <a:gdLst>
                <a:gd name="T0" fmla="*/ 0 w 73"/>
                <a:gd name="T1" fmla="*/ 74 h 74"/>
                <a:gd name="T2" fmla="*/ 23 w 73"/>
                <a:gd name="T3" fmla="*/ 0 h 74"/>
                <a:gd name="T4" fmla="*/ 42 w 73"/>
                <a:gd name="T5" fmla="*/ 5 h 74"/>
                <a:gd name="T6" fmla="*/ 28 w 73"/>
                <a:gd name="T7" fmla="*/ 45 h 74"/>
                <a:gd name="T8" fmla="*/ 68 w 73"/>
                <a:gd name="T9" fmla="*/ 31 h 74"/>
                <a:gd name="T10" fmla="*/ 73 w 73"/>
                <a:gd name="T11" fmla="*/ 50 h 74"/>
                <a:gd name="T12" fmla="*/ 0 w 7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3" h="74">
                  <a:moveTo>
                    <a:pt x="0" y="74"/>
                  </a:moveTo>
                  <a:lnTo>
                    <a:pt x="23" y="0"/>
                  </a:lnTo>
                  <a:lnTo>
                    <a:pt x="42" y="5"/>
                  </a:lnTo>
                  <a:lnTo>
                    <a:pt x="28" y="45"/>
                  </a:lnTo>
                  <a:lnTo>
                    <a:pt x="68" y="31"/>
                  </a:lnTo>
                  <a:lnTo>
                    <a:pt x="73" y="50"/>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2" name="Freeform 20"/>
            <p:cNvSpPr>
              <a:spLocks/>
            </p:cNvSpPr>
            <p:nvPr/>
          </p:nvSpPr>
          <p:spPr bwMode="auto">
            <a:xfrm>
              <a:off x="14735943" y="5408613"/>
              <a:ext cx="117475" cy="115888"/>
            </a:xfrm>
            <a:custGeom>
              <a:avLst/>
              <a:gdLst>
                <a:gd name="T0" fmla="*/ 50 w 74"/>
                <a:gd name="T1" fmla="*/ 73 h 73"/>
                <a:gd name="T2" fmla="*/ 31 w 74"/>
                <a:gd name="T3" fmla="*/ 68 h 73"/>
                <a:gd name="T4" fmla="*/ 45 w 74"/>
                <a:gd name="T5" fmla="*/ 28 h 73"/>
                <a:gd name="T6" fmla="*/ 5 w 74"/>
                <a:gd name="T7" fmla="*/ 42 h 73"/>
                <a:gd name="T8" fmla="*/ 0 w 74"/>
                <a:gd name="T9" fmla="*/ 23 h 73"/>
                <a:gd name="T10" fmla="*/ 74 w 74"/>
                <a:gd name="T11" fmla="*/ 0 h 73"/>
                <a:gd name="T12" fmla="*/ 50 w 7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50" y="73"/>
                  </a:moveTo>
                  <a:lnTo>
                    <a:pt x="31" y="68"/>
                  </a:lnTo>
                  <a:lnTo>
                    <a:pt x="45" y="28"/>
                  </a:lnTo>
                  <a:lnTo>
                    <a:pt x="5" y="42"/>
                  </a:lnTo>
                  <a:lnTo>
                    <a:pt x="0" y="23"/>
                  </a:lnTo>
                  <a:lnTo>
                    <a:pt x="74" y="0"/>
                  </a:lnTo>
                  <a:lnTo>
                    <a:pt x="5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sp>
        <p:nvSpPr>
          <p:cNvPr id="44" name="椭圆 43"/>
          <p:cNvSpPr/>
          <p:nvPr/>
        </p:nvSpPr>
        <p:spPr>
          <a:xfrm rot="1800000">
            <a:off x="4987851" y="4385719"/>
            <a:ext cx="453749" cy="453749"/>
          </a:xfrm>
          <a:prstGeom prst="ellipse">
            <a:avLst/>
          </a:prstGeom>
          <a:solidFill>
            <a:srgbClr val="2E75B6"/>
          </a:solid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a:ea typeface="微软雅黑"/>
            </a:endParaRPr>
          </a:p>
        </p:txBody>
      </p:sp>
      <p:grpSp>
        <p:nvGrpSpPr>
          <p:cNvPr id="45" name="组合 333"/>
          <p:cNvGrpSpPr/>
          <p:nvPr/>
        </p:nvGrpSpPr>
        <p:grpSpPr>
          <a:xfrm>
            <a:off x="5106918" y="4488154"/>
            <a:ext cx="271908" cy="275632"/>
            <a:chOff x="9363075" y="4967288"/>
            <a:chExt cx="463551" cy="469900"/>
          </a:xfrm>
          <a:solidFill>
            <a:schemeClr val="bg1"/>
          </a:solidFill>
        </p:grpSpPr>
        <p:sp>
          <p:nvSpPr>
            <p:cNvPr id="46"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7"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8"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9"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sp>
        <p:nvSpPr>
          <p:cNvPr id="50" name="矩形 49">
            <a:extLst>
              <a:ext uri="{FF2B5EF4-FFF2-40B4-BE49-F238E27FC236}">
                <a16:creationId xmlns:a16="http://schemas.microsoft.com/office/drawing/2014/main" id="{E89394D0-872F-4318-991F-3799E1996188}"/>
              </a:ext>
            </a:extLst>
          </p:cNvPr>
          <p:cNvSpPr>
            <a:spLocks noChangeArrowheads="1"/>
          </p:cNvSpPr>
          <p:nvPr/>
        </p:nvSpPr>
        <p:spPr bwMode="auto">
          <a:xfrm>
            <a:off x="989429" y="201053"/>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人才发展通道</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012C1A92-C865-4354-9213-AB82C45B41A8}"/>
              </a:ext>
            </a:extLst>
          </p:cNvPr>
          <p:cNvSpPr txBox="1"/>
          <p:nvPr/>
        </p:nvSpPr>
        <p:spPr>
          <a:xfrm>
            <a:off x="781060" y="3616593"/>
            <a:ext cx="145831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普通员工</a:t>
            </a:r>
          </a:p>
        </p:txBody>
      </p:sp>
      <p:sp>
        <p:nvSpPr>
          <p:cNvPr id="91" name="文本框 90">
            <a:extLst>
              <a:ext uri="{FF2B5EF4-FFF2-40B4-BE49-F238E27FC236}">
                <a16:creationId xmlns:a16="http://schemas.microsoft.com/office/drawing/2014/main" id="{72EC72FA-6F57-4D75-991B-63D18F2A4ECF}"/>
              </a:ext>
            </a:extLst>
          </p:cNvPr>
          <p:cNvSpPr txBox="1"/>
          <p:nvPr/>
        </p:nvSpPr>
        <p:spPr>
          <a:xfrm>
            <a:off x="3595624" y="2927403"/>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专员</a:t>
            </a:r>
          </a:p>
        </p:txBody>
      </p:sp>
      <p:sp>
        <p:nvSpPr>
          <p:cNvPr id="92" name="文本框 91">
            <a:extLst>
              <a:ext uri="{FF2B5EF4-FFF2-40B4-BE49-F238E27FC236}">
                <a16:creationId xmlns:a16="http://schemas.microsoft.com/office/drawing/2014/main" id="{685825A3-BA4F-4388-BFE0-D591F4FA57B9}"/>
              </a:ext>
            </a:extLst>
          </p:cNvPr>
          <p:cNvSpPr txBox="1"/>
          <p:nvPr/>
        </p:nvSpPr>
        <p:spPr>
          <a:xfrm>
            <a:off x="5345693" y="2383893"/>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主管</a:t>
            </a:r>
          </a:p>
        </p:txBody>
      </p:sp>
      <p:sp>
        <p:nvSpPr>
          <p:cNvPr id="93" name="文本框 92">
            <a:extLst>
              <a:ext uri="{FF2B5EF4-FFF2-40B4-BE49-F238E27FC236}">
                <a16:creationId xmlns:a16="http://schemas.microsoft.com/office/drawing/2014/main" id="{AEE376B4-517C-4594-AC00-7ADB99C76F13}"/>
              </a:ext>
            </a:extLst>
          </p:cNvPr>
          <p:cNvSpPr txBox="1"/>
          <p:nvPr/>
        </p:nvSpPr>
        <p:spPr>
          <a:xfrm>
            <a:off x="9569188" y="1253912"/>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总监</a:t>
            </a:r>
          </a:p>
        </p:txBody>
      </p:sp>
      <p:sp>
        <p:nvSpPr>
          <p:cNvPr id="94" name="文本框 93">
            <a:extLst>
              <a:ext uri="{FF2B5EF4-FFF2-40B4-BE49-F238E27FC236}">
                <a16:creationId xmlns:a16="http://schemas.microsoft.com/office/drawing/2014/main" id="{47D25F90-2B0E-4A2E-95FD-3FB1E4332E9F}"/>
              </a:ext>
            </a:extLst>
          </p:cNvPr>
          <p:cNvSpPr txBox="1"/>
          <p:nvPr/>
        </p:nvSpPr>
        <p:spPr>
          <a:xfrm>
            <a:off x="7836208" y="1793028"/>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经理</a:t>
            </a:r>
          </a:p>
        </p:txBody>
      </p:sp>
      <p:sp>
        <p:nvSpPr>
          <p:cNvPr id="100" name="矩形 99">
            <a:extLst>
              <a:ext uri="{FF2B5EF4-FFF2-40B4-BE49-F238E27FC236}">
                <a16:creationId xmlns:a16="http://schemas.microsoft.com/office/drawing/2014/main" id="{534FE6CB-533E-4FAB-8D2F-34C343EF7A52}"/>
              </a:ext>
            </a:extLst>
          </p:cNvPr>
          <p:cNvSpPr>
            <a:spLocks noChangeArrowheads="1"/>
          </p:cNvSpPr>
          <p:nvPr/>
        </p:nvSpPr>
        <p:spPr bwMode="auto">
          <a:xfrm>
            <a:off x="5318298" y="3906852"/>
            <a:ext cx="6873702" cy="31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50000"/>
              </a:lnSpc>
              <a:buFont typeface="Wingdings" panose="05000000000000000000" pitchFamily="2" charset="2"/>
              <a:buNone/>
            </a:pPr>
            <a:r>
              <a:rPr lang="zh-CN" altLang="en-US" sz="1100" dirty="0">
                <a:latin typeface="宋体" panose="02010600030101010101" pitchFamily="2" charset="-122"/>
              </a:rPr>
              <a:t>根据公司各岗位工作性质的不同，设立三个职系。即：管理职系、行政职系、技术职系，使从事不同岗位工作的员工均有可持续发展的职业发展通道。通过纵向的职务晋升、横向的通道转换，为员工提供多重职业发展通道，使员工的职业生涯发展最大限度地同公司的发展保持一致。</a:t>
            </a:r>
          </a:p>
          <a:p>
            <a:pPr>
              <a:lnSpc>
                <a:spcPct val="150000"/>
              </a:lnSpc>
              <a:buFont typeface="Wingdings" panose="05000000000000000000" pitchFamily="2" charset="2"/>
              <a:buNone/>
            </a:pPr>
            <a:r>
              <a:rPr lang="zh-CN" altLang="en-US" sz="1100" dirty="0">
                <a:latin typeface="宋体" panose="02010600030101010101" pitchFamily="2" charset="-122"/>
              </a:rPr>
              <a:t>      管理职系：适用于公司各类从事管理工作的员工。</a:t>
            </a:r>
          </a:p>
          <a:p>
            <a:pPr>
              <a:lnSpc>
                <a:spcPct val="150000"/>
              </a:lnSpc>
              <a:buFont typeface="Wingdings" panose="05000000000000000000" pitchFamily="2" charset="2"/>
              <a:buNone/>
            </a:pPr>
            <a:r>
              <a:rPr lang="zh-CN" altLang="en-US" sz="1100" dirty="0">
                <a:latin typeface="宋体" panose="02010600030101010101" pitchFamily="2" charset="-122"/>
              </a:rPr>
              <a:t>      行政职系：适用于公司各类从事行政事务的员工。</a:t>
            </a:r>
            <a:endParaRPr lang="en-US" altLang="zh-CN" sz="1100" dirty="0">
              <a:latin typeface="宋体" panose="02010600030101010101" pitchFamily="2" charset="-122"/>
            </a:endParaRPr>
          </a:p>
          <a:p>
            <a:pPr>
              <a:lnSpc>
                <a:spcPct val="150000"/>
              </a:lnSpc>
              <a:buFont typeface="Wingdings" panose="05000000000000000000" pitchFamily="2" charset="2"/>
              <a:buNone/>
            </a:pPr>
            <a:r>
              <a:rPr lang="zh-CN" altLang="en-US" sz="1100" dirty="0">
                <a:latin typeface="宋体" panose="02010600030101010101" pitchFamily="2" charset="-122"/>
              </a:rPr>
              <a:t>      技术职系：适用于公司从事各类技术工作和财务工作的员工。</a:t>
            </a:r>
          </a:p>
          <a:p>
            <a:pPr>
              <a:lnSpc>
                <a:spcPct val="150000"/>
              </a:lnSpc>
              <a:buFont typeface="Wingdings" panose="05000000000000000000" pitchFamily="2" charset="2"/>
              <a:buNone/>
            </a:pPr>
            <a:r>
              <a:rPr lang="zh-CN" altLang="en-US" sz="1100" dirty="0">
                <a:latin typeface="宋体" panose="02010600030101010101" pitchFamily="2" charset="-122"/>
              </a:rPr>
              <a:t>      在每个职系内设置不同的岗级，使从事不同岗位工作的员工均有可持续发展的职业生涯途径。</a:t>
            </a:r>
            <a:endParaRPr lang="en-US" altLang="zh-CN" sz="1100" dirty="0">
              <a:latin typeface="宋体" panose="02010600030101010101" pitchFamily="2" charset="-122"/>
            </a:endParaRPr>
          </a:p>
          <a:p>
            <a:pPr>
              <a:lnSpc>
                <a:spcPct val="150000"/>
              </a:lnSpc>
              <a:buFont typeface="Wingdings" panose="05000000000000000000" pitchFamily="2" charset="2"/>
              <a:buNone/>
            </a:pPr>
            <a:r>
              <a:rPr lang="zh-CN" altLang="en-US" sz="1100" dirty="0">
                <a:latin typeface="宋体" panose="02010600030101010101" pitchFamily="2" charset="-122"/>
              </a:rPr>
              <a:t>考虑公司发展需要、员工个人实际情况及职业兴趣，员工在不同通道之间有转换机会，但转换必须符合各职系相应职务任职条件，并按公司相关制度执行。</a:t>
            </a:r>
          </a:p>
          <a:p>
            <a:pPr>
              <a:lnSpc>
                <a:spcPct val="150000"/>
              </a:lnSpc>
              <a:buFont typeface="Wingdings" panose="05000000000000000000" pitchFamily="2" charset="2"/>
              <a:buNone/>
            </a:pPr>
            <a:r>
              <a:rPr lang="zh-CN" altLang="en-US" sz="1100" dirty="0">
                <a:latin typeface="宋体" panose="02010600030101010101" pitchFamily="2" charset="-122"/>
              </a:rPr>
              <a:t>       如果员工的岗位发生变动，其级别根据新岗位确定。</a:t>
            </a:r>
          </a:p>
          <a:p>
            <a:pPr>
              <a:lnSpc>
                <a:spcPct val="150000"/>
              </a:lnSpc>
              <a:buFont typeface="Wingdings" panose="05000000000000000000" pitchFamily="2" charset="2"/>
              <a:buNone/>
            </a:pPr>
            <a:r>
              <a:rPr lang="zh-CN" altLang="en-US" sz="1100" dirty="0">
                <a:latin typeface="宋体" panose="02010600030101010101" pitchFamily="2" charset="-122"/>
              </a:rPr>
              <a:t>       员工在各职系的发展通道内应能上能下，保证公平竞争。</a:t>
            </a:r>
          </a:p>
          <a:p>
            <a:pPr>
              <a:lnSpc>
                <a:spcPct val="150000"/>
              </a:lnSpc>
              <a:buFont typeface="Wingdings" panose="05000000000000000000" pitchFamily="2" charset="2"/>
              <a:buNone/>
            </a:pPr>
            <a:endParaRPr lang="zh-CN" altLang="en-US" sz="1100" dirty="0">
              <a:latin typeface="宋体" panose="02010600030101010101" pitchFamily="2" charset="-122"/>
            </a:endParaRPr>
          </a:p>
        </p:txBody>
      </p:sp>
      <p:sp>
        <p:nvSpPr>
          <p:cNvPr id="103" name="矩形 102">
            <a:extLst>
              <a:ext uri="{FF2B5EF4-FFF2-40B4-BE49-F238E27FC236}">
                <a16:creationId xmlns:a16="http://schemas.microsoft.com/office/drawing/2014/main" id="{FE56F9A2-CC02-45CC-B299-E1CFDC27D046}"/>
              </a:ext>
            </a:extLst>
          </p:cNvPr>
          <p:cNvSpPr>
            <a:spLocks noChangeArrowheads="1"/>
          </p:cNvSpPr>
          <p:nvPr/>
        </p:nvSpPr>
        <p:spPr bwMode="auto">
          <a:xfrm>
            <a:off x="796923" y="894530"/>
            <a:ext cx="3817799" cy="204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概述：</a:t>
            </a:r>
            <a:endParaRPr lang="en-US" altLang="zh-CN"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新员工从第一天进入公司就满怀着希望和梦想，希望在新的领域有展示自己能力的舞台，同时梦想着自己三到五年能够成为公司的精英，或是成为行业的精英。</a:t>
            </a:r>
          </a:p>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      公司在发展的过程中不断建立自己的人才梯队，通过满足员工的希望和梦想，从而打造出公司自己的品牌，得到更好更大的发展空间。</a:t>
            </a:r>
          </a:p>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       因此，为了达到目标，公司为员工建立战略发展的规划和渠道，员工通过清晰的努力方向来实现自己的梦想。</a:t>
            </a:r>
          </a:p>
        </p:txBody>
      </p:sp>
      <p:pic>
        <p:nvPicPr>
          <p:cNvPr id="132"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7348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down)">
                                      <p:cBhvr>
                                        <p:cTn id="57" dur="500"/>
                                        <p:tgtEl>
                                          <p:spTgt spid="4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wipe(down)">
                                      <p:cBhvr>
                                        <p:cTn id="63" dur="500"/>
                                        <p:tgtEl>
                                          <p:spTgt spid="9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wipe(down)">
                                      <p:cBhvr>
                                        <p:cTn id="66" dur="500"/>
                                        <p:tgtEl>
                                          <p:spTgt spid="9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wipe(down)">
                                      <p:cBhvr>
                                        <p:cTn id="69" dur="500"/>
                                        <p:tgtEl>
                                          <p:spTgt spid="9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wipe(down)">
                                      <p:cBhvr>
                                        <p:cTn id="72" dur="500"/>
                                        <p:tgtEl>
                                          <p:spTgt spid="94"/>
                                        </p:tgtEl>
                                      </p:cBhvr>
                                    </p:animEffect>
                                  </p:childTnLst>
                                </p:cTn>
                              </p:par>
                            </p:childTnLst>
                          </p:cTn>
                        </p:par>
                        <p:par>
                          <p:cTn id="73" fill="hold">
                            <p:stCondLst>
                              <p:cond delay="1250"/>
                            </p:stCondLst>
                            <p:childTnLst>
                              <p:par>
                                <p:cTn id="74" presetID="42" presetClass="entr" presetSubtype="0" fill="hold" grpId="0" nodeType="after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1000"/>
                                        <p:tgtEl>
                                          <p:spTgt spid="103"/>
                                        </p:tgtEl>
                                      </p:cBhvr>
                                    </p:animEffect>
                                    <p:anim calcmode="lin" valueType="num">
                                      <p:cBhvr>
                                        <p:cTn id="77" dur="1000" fill="hold"/>
                                        <p:tgtEl>
                                          <p:spTgt spid="103"/>
                                        </p:tgtEl>
                                        <p:attrNameLst>
                                          <p:attrName>ppt_x</p:attrName>
                                        </p:attrNameLst>
                                      </p:cBhvr>
                                      <p:tavLst>
                                        <p:tav tm="0">
                                          <p:val>
                                            <p:strVal val="#ppt_x"/>
                                          </p:val>
                                        </p:tav>
                                        <p:tav tm="100000">
                                          <p:val>
                                            <p:strVal val="#ppt_x"/>
                                          </p:val>
                                        </p:tav>
                                      </p:tavLst>
                                    </p:anim>
                                    <p:anim calcmode="lin" valueType="num">
                                      <p:cBhvr>
                                        <p:cTn id="78" dur="1000" fill="hold"/>
                                        <p:tgtEl>
                                          <p:spTgt spid="103"/>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fade">
                                      <p:cBhvr>
                                        <p:cTn id="81" dur="1000"/>
                                        <p:tgtEl>
                                          <p:spTgt spid="100"/>
                                        </p:tgtEl>
                                      </p:cBhvr>
                                    </p:animEffect>
                                    <p:anim calcmode="lin" valueType="num">
                                      <p:cBhvr>
                                        <p:cTn id="82" dur="1000" fill="hold"/>
                                        <p:tgtEl>
                                          <p:spTgt spid="100"/>
                                        </p:tgtEl>
                                        <p:attrNameLst>
                                          <p:attrName>ppt_x</p:attrName>
                                        </p:attrNameLst>
                                      </p:cBhvr>
                                      <p:tavLst>
                                        <p:tav tm="0">
                                          <p:val>
                                            <p:strVal val="#ppt_x"/>
                                          </p:val>
                                        </p:tav>
                                        <p:tav tm="100000">
                                          <p:val>
                                            <p:strVal val="#ppt_x"/>
                                          </p:val>
                                        </p:tav>
                                      </p:tavLst>
                                    </p:anim>
                                    <p:anim calcmode="lin" valueType="num">
                                      <p:cBhvr>
                                        <p:cTn id="8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4" grpId="0" animBg="1"/>
      <p:bldP spid="33" grpId="0" animBg="1"/>
      <p:bldP spid="34" grpId="0" animBg="1"/>
      <p:bldP spid="36" grpId="0" animBg="1"/>
      <p:bldP spid="44" grpId="0" animBg="1"/>
      <p:bldP spid="50" grpId="0"/>
      <p:bldP spid="23" grpId="0"/>
      <p:bldP spid="91" grpId="0"/>
      <p:bldP spid="92" grpId="0"/>
      <p:bldP spid="93" grpId="0"/>
      <p:bldP spid="94" grpId="0"/>
      <p:bldP spid="100" grpId="0"/>
      <p:bldP spid="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13"/>
          <p:cNvGrpSpPr/>
          <p:nvPr/>
        </p:nvGrpSpPr>
        <p:grpSpPr>
          <a:xfrm>
            <a:off x="2866229" y="4444737"/>
            <a:ext cx="266768" cy="305165"/>
            <a:chOff x="10856093" y="315913"/>
            <a:chExt cx="419100" cy="479425"/>
          </a:xfrm>
          <a:solidFill>
            <a:schemeClr val="bg1"/>
          </a:solidFill>
        </p:grpSpPr>
        <p:sp>
          <p:nvSpPr>
            <p:cNvPr id="26"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27"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28"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29"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30"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31"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sp>
        <p:nvSpPr>
          <p:cNvPr id="34" name="Freeform 13"/>
          <p:cNvSpPr>
            <a:spLocks/>
          </p:cNvSpPr>
          <p:nvPr/>
        </p:nvSpPr>
        <p:spPr bwMode="auto">
          <a:xfrm>
            <a:off x="7053268" y="3385302"/>
            <a:ext cx="306177" cy="28596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nvGrpSpPr>
          <p:cNvPr id="45" name="组合 333"/>
          <p:cNvGrpSpPr/>
          <p:nvPr/>
        </p:nvGrpSpPr>
        <p:grpSpPr>
          <a:xfrm>
            <a:off x="5106918" y="4488154"/>
            <a:ext cx="271908" cy="275632"/>
            <a:chOff x="9363075" y="4967288"/>
            <a:chExt cx="463551" cy="469900"/>
          </a:xfrm>
          <a:solidFill>
            <a:schemeClr val="bg1"/>
          </a:solidFill>
        </p:grpSpPr>
        <p:sp>
          <p:nvSpPr>
            <p:cNvPr id="46"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7"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8"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sp>
          <p:nvSpPr>
            <p:cNvPr id="49"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latin typeface="Arial"/>
                <a:ea typeface="微软雅黑"/>
              </a:endParaRPr>
            </a:p>
          </p:txBody>
        </p:sp>
      </p:grpSp>
      <p:sp>
        <p:nvSpPr>
          <p:cNvPr id="50" name="矩形 49">
            <a:extLst>
              <a:ext uri="{FF2B5EF4-FFF2-40B4-BE49-F238E27FC236}">
                <a16:creationId xmlns:a16="http://schemas.microsoft.com/office/drawing/2014/main" id="{E89394D0-872F-4318-991F-3799E1996188}"/>
              </a:ext>
            </a:extLst>
          </p:cNvPr>
          <p:cNvSpPr>
            <a:spLocks noChangeArrowheads="1"/>
          </p:cNvSpPr>
          <p:nvPr/>
        </p:nvSpPr>
        <p:spPr bwMode="auto">
          <a:xfrm>
            <a:off x="989429" y="201053"/>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人才发展通道</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28726" y="2490787"/>
            <a:ext cx="5629149" cy="4281487"/>
          </a:xfrm>
          <a:prstGeom prst="rect">
            <a:avLst/>
          </a:prstGeom>
        </p:spPr>
      </p:pic>
      <p:pic>
        <p:nvPicPr>
          <p:cNvPr id="3" name="图片 2"/>
          <p:cNvPicPr>
            <a:picLocks noChangeAspect="1"/>
          </p:cNvPicPr>
          <p:nvPr/>
        </p:nvPicPr>
        <p:blipFill>
          <a:blip r:embed="rId4"/>
          <a:stretch>
            <a:fillRect/>
          </a:stretch>
        </p:blipFill>
        <p:spPr>
          <a:xfrm>
            <a:off x="6239003" y="2490788"/>
            <a:ext cx="5629148" cy="4281486"/>
          </a:xfrm>
          <a:prstGeom prst="rect">
            <a:avLst/>
          </a:prstGeom>
        </p:spPr>
      </p:pic>
      <p:sp>
        <p:nvSpPr>
          <p:cNvPr id="4" name="矩形 3"/>
          <p:cNvSpPr/>
          <p:nvPr/>
        </p:nvSpPr>
        <p:spPr>
          <a:xfrm>
            <a:off x="228726" y="639203"/>
            <a:ext cx="11639425" cy="1708160"/>
          </a:xfrm>
          <a:prstGeom prst="rect">
            <a:avLst/>
          </a:prstGeom>
        </p:spPr>
        <p:txBody>
          <a:bodyPr wrap="square">
            <a:spAutoFit/>
          </a:bodyPr>
          <a:lstStyle/>
          <a:p>
            <a:pPr>
              <a:lnSpc>
                <a:spcPct val="150000"/>
              </a:lnSpc>
            </a:pPr>
            <a:r>
              <a:rPr lang="en-US" altLang="zh-CN" sz="1400" dirty="0">
                <a:latin typeface="宋体" panose="02010600030101010101" pitchFamily="2" charset="-122"/>
              </a:rPr>
              <a:t> “Y”</a:t>
            </a:r>
            <a:r>
              <a:rPr lang="zh-CN" altLang="en-US" sz="1400" dirty="0">
                <a:latin typeface="宋体" panose="02010600030101010101" pitchFamily="2" charset="-122"/>
              </a:rPr>
              <a:t>形：新员工在试用期阶段，就处在</a:t>
            </a:r>
            <a:r>
              <a:rPr lang="en-US" altLang="zh-CN" sz="1400" dirty="0">
                <a:latin typeface="宋体" panose="02010600030101010101" pitchFamily="2" charset="-122"/>
              </a:rPr>
              <a:t>M1</a:t>
            </a:r>
            <a:r>
              <a:rPr lang="zh-CN" altLang="en-US" sz="1400" dirty="0">
                <a:latin typeface="宋体" panose="02010600030101010101" pitchFamily="2" charset="-122"/>
              </a:rPr>
              <a:t>的位置上，要进行职业素养测评。</a:t>
            </a:r>
            <a:r>
              <a:rPr lang="en-US" altLang="zh-CN" sz="1400" dirty="0">
                <a:latin typeface="宋体" panose="02010600030101010101" pitchFamily="2" charset="-122"/>
              </a:rPr>
              <a:t>M2</a:t>
            </a:r>
            <a:r>
              <a:rPr lang="zh-CN" altLang="en-US" sz="1400" dirty="0">
                <a:latin typeface="宋体" panose="02010600030101010101" pitchFamily="2" charset="-122"/>
              </a:rPr>
              <a:t>级的员工就是岗位一级标准，</a:t>
            </a:r>
            <a:r>
              <a:rPr lang="en-US" altLang="zh-CN" sz="1400" dirty="0">
                <a:latin typeface="宋体" panose="02010600030101010101" pitchFamily="2" charset="-122"/>
              </a:rPr>
              <a:t>M3</a:t>
            </a:r>
            <a:r>
              <a:rPr lang="zh-CN" altLang="en-US" sz="1400" dirty="0">
                <a:latin typeface="宋体" panose="02010600030101010101" pitchFamily="2" charset="-122"/>
              </a:rPr>
              <a:t>级的员工就是岗位二级标准，</a:t>
            </a:r>
            <a:r>
              <a:rPr lang="en-US" altLang="zh-CN" sz="1400" dirty="0">
                <a:latin typeface="宋体" panose="02010600030101010101" pitchFamily="2" charset="-122"/>
              </a:rPr>
              <a:t>M4</a:t>
            </a:r>
            <a:r>
              <a:rPr lang="zh-CN" altLang="en-US" sz="1400" dirty="0">
                <a:latin typeface="宋体" panose="02010600030101010101" pitchFamily="2" charset="-122"/>
              </a:rPr>
              <a:t>级的员工就是岗位三级标准，从</a:t>
            </a:r>
            <a:r>
              <a:rPr lang="en-US" altLang="zh-CN" sz="1400" dirty="0">
                <a:latin typeface="宋体" panose="02010600030101010101" pitchFamily="2" charset="-122"/>
              </a:rPr>
              <a:t>M2</a:t>
            </a:r>
            <a:r>
              <a:rPr lang="zh-CN" altLang="en-US" sz="1400" dirty="0">
                <a:latin typeface="宋体" panose="02010600030101010101" pitchFamily="2" charset="-122"/>
              </a:rPr>
              <a:t>级到</a:t>
            </a:r>
            <a:r>
              <a:rPr lang="en-US" altLang="zh-CN" sz="1400" dirty="0">
                <a:latin typeface="宋体" panose="02010600030101010101" pitchFamily="2" charset="-122"/>
              </a:rPr>
              <a:t>M4</a:t>
            </a:r>
            <a:r>
              <a:rPr lang="zh-CN" altLang="en-US" sz="1400" dirty="0">
                <a:latin typeface="宋体" panose="02010600030101010101" pitchFamily="2" charset="-122"/>
              </a:rPr>
              <a:t>级要进行岗位技能测评。</a:t>
            </a:r>
          </a:p>
          <a:p>
            <a:pPr>
              <a:lnSpc>
                <a:spcPct val="150000"/>
              </a:lnSpc>
            </a:pPr>
            <a:r>
              <a:rPr lang="en-US" altLang="zh-CN" sz="1400" dirty="0">
                <a:latin typeface="宋体" panose="02010600030101010101" pitchFamily="2" charset="-122"/>
              </a:rPr>
              <a:t>    </a:t>
            </a:r>
            <a:r>
              <a:rPr lang="zh-CN" altLang="en-US" sz="1400" dirty="0">
                <a:latin typeface="宋体" panose="02010600030101010101" pitchFamily="2" charset="-122"/>
              </a:rPr>
              <a:t>达到</a:t>
            </a:r>
            <a:r>
              <a:rPr lang="en-US" altLang="zh-CN" sz="1400" dirty="0">
                <a:latin typeface="宋体" panose="02010600030101010101" pitchFamily="2" charset="-122"/>
              </a:rPr>
              <a:t>M4</a:t>
            </a:r>
            <a:r>
              <a:rPr lang="zh-CN" altLang="en-US" sz="1400" dirty="0">
                <a:latin typeface="宋体" panose="02010600030101010101" pitchFamily="2" charset="-122"/>
              </a:rPr>
              <a:t>级就面临着两种职业方向的选择</a:t>
            </a:r>
            <a:r>
              <a:rPr lang="en-US" altLang="zh-CN" sz="1400" dirty="0">
                <a:latin typeface="宋体" panose="02010600030101010101" pitchFamily="2" charset="-122"/>
              </a:rPr>
              <a:t>—</a:t>
            </a:r>
            <a:r>
              <a:rPr lang="zh-CN" altLang="en-US" sz="1400" dirty="0">
                <a:latin typeface="宋体" panose="02010600030101010101" pitchFamily="2" charset="-122"/>
              </a:rPr>
              <a:t>可以向着</a:t>
            </a:r>
            <a:r>
              <a:rPr lang="en-US" altLang="zh-CN" sz="1400" dirty="0">
                <a:latin typeface="宋体" panose="02010600030101010101" pitchFamily="2" charset="-122"/>
              </a:rPr>
              <a:t>Y</a:t>
            </a:r>
            <a:r>
              <a:rPr lang="zh-CN" altLang="en-US" sz="1400" dirty="0">
                <a:latin typeface="宋体" panose="02010600030101010101" pitchFamily="2" charset="-122"/>
              </a:rPr>
              <a:t>字形的两边进行发展。一个方向是管理方向，另一个是技术方向；在管理方向一类是在总公司的发展方向，通过考核晋升到</a:t>
            </a:r>
            <a:r>
              <a:rPr lang="en-US" altLang="zh-CN" sz="1400" dirty="0">
                <a:latin typeface="宋体" panose="02010600030101010101" pitchFamily="2" charset="-122"/>
              </a:rPr>
              <a:t>G1</a:t>
            </a:r>
            <a:r>
              <a:rPr lang="zh-CN" altLang="en-US" sz="1400" dirty="0">
                <a:latin typeface="宋体" panose="02010600030101010101" pitchFamily="2" charset="-122"/>
              </a:rPr>
              <a:t>、</a:t>
            </a:r>
            <a:r>
              <a:rPr lang="en-US" altLang="zh-CN" sz="1400" dirty="0">
                <a:latin typeface="宋体" panose="02010600030101010101" pitchFamily="2" charset="-122"/>
              </a:rPr>
              <a:t>G2</a:t>
            </a:r>
            <a:r>
              <a:rPr lang="zh-CN" altLang="en-US" sz="1400" dirty="0">
                <a:latin typeface="宋体" panose="02010600030101010101" pitchFamily="2" charset="-122"/>
              </a:rPr>
              <a:t>、</a:t>
            </a:r>
            <a:r>
              <a:rPr lang="en-US" altLang="zh-CN" sz="1400" dirty="0">
                <a:latin typeface="宋体" panose="02010600030101010101" pitchFamily="2" charset="-122"/>
              </a:rPr>
              <a:t>G3</a:t>
            </a:r>
            <a:r>
              <a:rPr lang="zh-CN" altLang="en-US" sz="1400" dirty="0">
                <a:latin typeface="宋体" panose="02010600030101010101" pitchFamily="2" charset="-122"/>
              </a:rPr>
              <a:t>、</a:t>
            </a:r>
            <a:r>
              <a:rPr lang="en-US" altLang="zh-CN" sz="1400" dirty="0">
                <a:latin typeface="宋体" panose="02010600030101010101" pitchFamily="2" charset="-122"/>
              </a:rPr>
              <a:t>G4</a:t>
            </a:r>
            <a:r>
              <a:rPr lang="zh-CN" altLang="en-US" sz="1400" dirty="0">
                <a:latin typeface="宋体" panose="02010600030101010101" pitchFamily="2" charset="-122"/>
              </a:rPr>
              <a:t>、</a:t>
            </a:r>
            <a:r>
              <a:rPr lang="en-US" altLang="zh-CN" sz="1400" dirty="0">
                <a:latin typeface="宋体" panose="02010600030101010101" pitchFamily="2" charset="-122"/>
              </a:rPr>
              <a:t>G5</a:t>
            </a:r>
            <a:r>
              <a:rPr lang="zh-CN" altLang="en-US" sz="1400" dirty="0">
                <a:latin typeface="宋体" panose="02010600030101010101" pitchFamily="2" charset="-122"/>
              </a:rPr>
              <a:t>级别，另一类是在各代维公司的发展方向，通过考核晋升到</a:t>
            </a:r>
            <a:r>
              <a:rPr lang="en-US" altLang="zh-CN" sz="1400" dirty="0">
                <a:latin typeface="宋体" panose="02010600030101010101" pitchFamily="2" charset="-122"/>
              </a:rPr>
              <a:t>G1</a:t>
            </a:r>
            <a:r>
              <a:rPr lang="zh-CN" altLang="en-US" sz="1400" dirty="0">
                <a:latin typeface="宋体" panose="02010600030101010101" pitchFamily="2" charset="-122"/>
              </a:rPr>
              <a:t>、</a:t>
            </a:r>
            <a:r>
              <a:rPr lang="en-US" altLang="zh-CN" sz="1400" dirty="0">
                <a:latin typeface="宋体" panose="02010600030101010101" pitchFamily="2" charset="-122"/>
              </a:rPr>
              <a:t>G2</a:t>
            </a:r>
            <a:r>
              <a:rPr lang="zh-CN" altLang="en-US" sz="1400" dirty="0">
                <a:latin typeface="宋体" panose="02010600030101010101" pitchFamily="2" charset="-122"/>
              </a:rPr>
              <a:t>、</a:t>
            </a:r>
            <a:r>
              <a:rPr lang="en-US" altLang="zh-CN" sz="1400" dirty="0">
                <a:latin typeface="宋体" panose="02010600030101010101" pitchFamily="2" charset="-122"/>
              </a:rPr>
              <a:t>G3</a:t>
            </a:r>
            <a:r>
              <a:rPr lang="zh-CN" altLang="en-US" sz="1400" dirty="0">
                <a:latin typeface="宋体" panose="02010600030101010101" pitchFamily="2" charset="-122"/>
              </a:rPr>
              <a:t>、</a:t>
            </a:r>
            <a:r>
              <a:rPr lang="en-US" altLang="zh-CN" sz="1400" dirty="0">
                <a:latin typeface="宋体" panose="02010600030101010101" pitchFamily="2" charset="-122"/>
              </a:rPr>
              <a:t>G4</a:t>
            </a:r>
            <a:r>
              <a:rPr lang="zh-CN" altLang="en-US" sz="1400" dirty="0">
                <a:latin typeface="宋体" panose="02010600030101010101" pitchFamily="2" charset="-122"/>
              </a:rPr>
              <a:t>级别；在技术</a:t>
            </a:r>
            <a:r>
              <a:rPr lang="zh-CN" altLang="en-US" sz="1400" dirty="0"/>
              <a:t>方向上，可以通过技术方面的考核晋升到</a:t>
            </a:r>
            <a:r>
              <a:rPr lang="en-US" altLang="zh-CN" sz="1400" dirty="0"/>
              <a:t>T1</a:t>
            </a:r>
            <a:r>
              <a:rPr lang="zh-CN" altLang="en-US" sz="1400" dirty="0"/>
              <a:t>、</a:t>
            </a:r>
            <a:r>
              <a:rPr lang="en-US" altLang="zh-CN" sz="1400" dirty="0"/>
              <a:t>T2</a:t>
            </a:r>
            <a:r>
              <a:rPr lang="zh-CN" altLang="en-US" sz="1400" dirty="0"/>
              <a:t>、</a:t>
            </a:r>
            <a:r>
              <a:rPr lang="en-US" altLang="zh-CN" sz="1400" dirty="0"/>
              <a:t>T3</a:t>
            </a:r>
            <a:r>
              <a:rPr lang="zh-CN" altLang="en-US" sz="1400" dirty="0"/>
              <a:t>、</a:t>
            </a:r>
            <a:r>
              <a:rPr lang="en-US" altLang="zh-CN" sz="1400" dirty="0"/>
              <a:t>T4</a:t>
            </a:r>
            <a:r>
              <a:rPr lang="zh-CN" altLang="en-US" sz="1400" dirty="0"/>
              <a:t>、</a:t>
            </a:r>
            <a:r>
              <a:rPr lang="en-US" altLang="zh-CN" sz="1400" dirty="0"/>
              <a:t>T5</a:t>
            </a:r>
            <a:r>
              <a:rPr lang="zh-CN" altLang="en-US" sz="1400" dirty="0"/>
              <a:t>级别。</a:t>
            </a:r>
          </a:p>
        </p:txBody>
      </p:sp>
      <p:pic>
        <p:nvPicPr>
          <p:cNvPr id="43" name="Picture 1" descr="QQ图片201504240933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9063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par>
                                <p:cTn id="12" presetID="22" presetClass="entr" presetSubtype="4"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par>
                                <p:cTn id="18" presetID="22" presetClass="entr" presetSubtype="4"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ABCE3A"/>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3</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8" name="矩形 7"/>
          <p:cNvSpPr>
            <a:spLocks noChangeArrowheads="1"/>
          </p:cNvSpPr>
          <p:nvPr/>
        </p:nvSpPr>
        <p:spPr bwMode="auto">
          <a:xfrm>
            <a:off x="4395073" y="5270994"/>
            <a:ext cx="3729227"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7E9A26"/>
                </a:solidFill>
                <a:latin typeface="微软雅黑" panose="020B0503020204020204" pitchFamily="34" charset="-122"/>
                <a:ea typeface="微软雅黑" panose="020B0503020204020204" pitchFamily="34" charset="-122"/>
              </a:rPr>
              <a:t>岗位需求</a:t>
            </a:r>
            <a:endParaRPr lang="en-US" altLang="zh-CN" sz="4000" b="1" dirty="0">
              <a:solidFill>
                <a:srgbClr val="7E9A26"/>
              </a:solidFill>
              <a:latin typeface="微软雅黑" panose="020B0503020204020204" pitchFamily="34" charset="-122"/>
              <a:ea typeface="微软雅黑" panose="020B0503020204020204" pitchFamily="34" charset="-122"/>
            </a:endParaRPr>
          </a:p>
          <a:p>
            <a:pPr algn="ctr"/>
            <a:r>
              <a:rPr lang="zh-CN" altLang="en-US" sz="4000" dirty="0">
                <a:solidFill>
                  <a:srgbClr val="ABCE3A"/>
                </a:solidFill>
                <a:latin typeface="微软雅黑" panose="020B0503020204020204" pitchFamily="34" charset="-122"/>
                <a:ea typeface="微软雅黑" panose="020B0503020204020204" pitchFamily="34" charset="-122"/>
              </a:rPr>
              <a:t>我们需要的人才</a:t>
            </a:r>
            <a:endParaRPr lang="en-US" altLang="zh-CN" sz="4000" dirty="0">
              <a:solidFill>
                <a:srgbClr val="ABCE3A"/>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6734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C64AA09-4D66-4A5A-B4A8-4B38AD79D57A}"/>
              </a:ext>
            </a:extLst>
          </p:cNvPr>
          <p:cNvGrpSpPr/>
          <p:nvPr/>
        </p:nvGrpSpPr>
        <p:grpSpPr>
          <a:xfrm>
            <a:off x="1170438" y="2296513"/>
            <a:ext cx="2795862" cy="2179130"/>
            <a:chOff x="5243513" y="2284413"/>
            <a:chExt cx="1704975" cy="1704975"/>
          </a:xfrm>
        </p:grpSpPr>
        <p:sp>
          <p:nvSpPr>
            <p:cNvPr id="27694" name="椭圆 46"/>
            <p:cNvSpPr>
              <a:spLocks noChangeAspect="1" noChangeArrowheads="1"/>
            </p:cNvSpPr>
            <p:nvPr/>
          </p:nvSpPr>
          <p:spPr bwMode="auto">
            <a:xfrm>
              <a:off x="5556250" y="2597150"/>
              <a:ext cx="1079500" cy="1079500"/>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sz="1200" b="1">
                <a:solidFill>
                  <a:srgbClr val="FFFFFF"/>
                </a:solidFill>
              </a:endParaRPr>
            </a:p>
          </p:txBody>
        </p:sp>
        <p:sp>
          <p:nvSpPr>
            <p:cNvPr id="27695" name="椭圆 47"/>
            <p:cNvSpPr>
              <a:spLocks noChangeAspect="1" noChangeArrowheads="1"/>
            </p:cNvSpPr>
            <p:nvPr/>
          </p:nvSpPr>
          <p:spPr bwMode="auto">
            <a:xfrm>
              <a:off x="5243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6" name="椭圆 48"/>
            <p:cNvSpPr>
              <a:spLocks noChangeAspect="1" noChangeArrowheads="1"/>
            </p:cNvSpPr>
            <p:nvPr/>
          </p:nvSpPr>
          <p:spPr bwMode="auto">
            <a:xfrm>
              <a:off x="5281613" y="281146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7" name="椭圆 49"/>
            <p:cNvSpPr>
              <a:spLocks noChangeAspect="1" noChangeArrowheads="1"/>
            </p:cNvSpPr>
            <p:nvPr/>
          </p:nvSpPr>
          <p:spPr bwMode="auto">
            <a:xfrm>
              <a:off x="5389563" y="2598738"/>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8" name="椭圆 50"/>
            <p:cNvSpPr>
              <a:spLocks noChangeAspect="1" noChangeArrowheads="1"/>
            </p:cNvSpPr>
            <p:nvPr/>
          </p:nvSpPr>
          <p:spPr bwMode="auto">
            <a:xfrm>
              <a:off x="555783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9" name="椭圆 51"/>
            <p:cNvSpPr>
              <a:spLocks noChangeAspect="1" noChangeArrowheads="1"/>
            </p:cNvSpPr>
            <p:nvPr/>
          </p:nvSpPr>
          <p:spPr bwMode="auto">
            <a:xfrm>
              <a:off x="5770563" y="232251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0" name="椭圆 52"/>
            <p:cNvSpPr>
              <a:spLocks noChangeAspect="1" noChangeArrowheads="1"/>
            </p:cNvSpPr>
            <p:nvPr/>
          </p:nvSpPr>
          <p:spPr bwMode="auto">
            <a:xfrm>
              <a:off x="6005513" y="2284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1" name="椭圆 53"/>
            <p:cNvSpPr>
              <a:spLocks noChangeAspect="1" noChangeArrowheads="1"/>
            </p:cNvSpPr>
            <p:nvPr/>
          </p:nvSpPr>
          <p:spPr bwMode="auto">
            <a:xfrm>
              <a:off x="6242050" y="232251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2" name="椭圆 54"/>
            <p:cNvSpPr>
              <a:spLocks noChangeAspect="1" noChangeArrowheads="1"/>
            </p:cNvSpPr>
            <p:nvPr/>
          </p:nvSpPr>
          <p:spPr bwMode="auto">
            <a:xfrm>
              <a:off x="645318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3" name="椭圆 55"/>
            <p:cNvSpPr>
              <a:spLocks noChangeAspect="1" noChangeArrowheads="1"/>
            </p:cNvSpPr>
            <p:nvPr/>
          </p:nvSpPr>
          <p:spPr bwMode="auto">
            <a:xfrm>
              <a:off x="6623050" y="2598738"/>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4" name="椭圆 56"/>
            <p:cNvSpPr>
              <a:spLocks noChangeAspect="1" noChangeArrowheads="1"/>
            </p:cNvSpPr>
            <p:nvPr/>
          </p:nvSpPr>
          <p:spPr bwMode="auto">
            <a:xfrm>
              <a:off x="6731000" y="281146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5" name="椭圆 57"/>
            <p:cNvSpPr>
              <a:spLocks noChangeAspect="1" noChangeArrowheads="1"/>
            </p:cNvSpPr>
            <p:nvPr/>
          </p:nvSpPr>
          <p:spPr bwMode="auto">
            <a:xfrm>
              <a:off x="6767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6" name="椭圆 58"/>
            <p:cNvSpPr>
              <a:spLocks noChangeAspect="1" noChangeArrowheads="1"/>
            </p:cNvSpPr>
            <p:nvPr/>
          </p:nvSpPr>
          <p:spPr bwMode="auto">
            <a:xfrm>
              <a:off x="6731000" y="3281363"/>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7" name="椭圆 59"/>
            <p:cNvSpPr>
              <a:spLocks noChangeAspect="1" noChangeArrowheads="1"/>
            </p:cNvSpPr>
            <p:nvPr/>
          </p:nvSpPr>
          <p:spPr bwMode="auto">
            <a:xfrm>
              <a:off x="6623050" y="3494088"/>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8" name="椭圆 60"/>
            <p:cNvSpPr>
              <a:spLocks noChangeAspect="1" noChangeArrowheads="1"/>
            </p:cNvSpPr>
            <p:nvPr/>
          </p:nvSpPr>
          <p:spPr bwMode="auto">
            <a:xfrm>
              <a:off x="645318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9" name="椭圆 61"/>
            <p:cNvSpPr>
              <a:spLocks noChangeAspect="1" noChangeArrowheads="1"/>
            </p:cNvSpPr>
            <p:nvPr/>
          </p:nvSpPr>
          <p:spPr bwMode="auto">
            <a:xfrm>
              <a:off x="6242050" y="3771900"/>
              <a:ext cx="179388"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0" name="椭圆 62"/>
            <p:cNvSpPr>
              <a:spLocks noChangeAspect="1" noChangeArrowheads="1"/>
            </p:cNvSpPr>
            <p:nvPr/>
          </p:nvSpPr>
          <p:spPr bwMode="auto">
            <a:xfrm>
              <a:off x="6005513" y="3808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1" name="椭圆 63"/>
            <p:cNvSpPr>
              <a:spLocks noChangeAspect="1" noChangeArrowheads="1"/>
            </p:cNvSpPr>
            <p:nvPr/>
          </p:nvSpPr>
          <p:spPr bwMode="auto">
            <a:xfrm>
              <a:off x="5770563" y="3771900"/>
              <a:ext cx="179387"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2" name="椭圆 64"/>
            <p:cNvSpPr>
              <a:spLocks noChangeAspect="1" noChangeArrowheads="1"/>
            </p:cNvSpPr>
            <p:nvPr/>
          </p:nvSpPr>
          <p:spPr bwMode="auto">
            <a:xfrm>
              <a:off x="555783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3" name="椭圆 65"/>
            <p:cNvSpPr>
              <a:spLocks noChangeAspect="1" noChangeArrowheads="1"/>
            </p:cNvSpPr>
            <p:nvPr/>
          </p:nvSpPr>
          <p:spPr bwMode="auto">
            <a:xfrm>
              <a:off x="5389563" y="3494088"/>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4" name="椭圆 66"/>
            <p:cNvSpPr>
              <a:spLocks noChangeAspect="1" noChangeArrowheads="1"/>
            </p:cNvSpPr>
            <p:nvPr/>
          </p:nvSpPr>
          <p:spPr bwMode="auto">
            <a:xfrm>
              <a:off x="5281613" y="3281363"/>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59" name="文本框 111"/>
            <p:cNvSpPr txBox="1">
              <a:spLocks noChangeArrowheads="1"/>
            </p:cNvSpPr>
            <p:nvPr/>
          </p:nvSpPr>
          <p:spPr bwMode="auto">
            <a:xfrm>
              <a:off x="5656170" y="2956094"/>
              <a:ext cx="894649"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运维工程师</a:t>
              </a:r>
            </a:p>
          </p:txBody>
        </p:sp>
      </p:grpSp>
      <p:sp>
        <p:nvSpPr>
          <p:cNvPr id="169" name="矩形 168">
            <a:extLst>
              <a:ext uri="{FF2B5EF4-FFF2-40B4-BE49-F238E27FC236}">
                <a16:creationId xmlns:a16="http://schemas.microsoft.com/office/drawing/2014/main" id="{78CF9BEC-A9EB-4E55-8F41-C4678488A2A3}"/>
              </a:ext>
            </a:extLst>
          </p:cNvPr>
          <p:cNvSpPr>
            <a:spLocks noChangeArrowheads="1"/>
          </p:cNvSpPr>
          <p:nvPr/>
        </p:nvSpPr>
        <p:spPr bwMode="auto">
          <a:xfrm>
            <a:off x="1023725" y="280010"/>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6EA92D"/>
                </a:solidFill>
                <a:latin typeface="微软雅黑" panose="020B0503020204020204" pitchFamily="34" charset="-122"/>
                <a:ea typeface="微软雅黑" panose="020B0503020204020204" pitchFamily="34" charset="-122"/>
              </a:rPr>
              <a:t>需求岗位</a:t>
            </a:r>
            <a:endParaRPr lang="en-US" altLang="zh-CN" sz="2400" b="1" dirty="0">
              <a:solidFill>
                <a:srgbClr val="6EA92D"/>
              </a:solidFill>
              <a:latin typeface="微软雅黑" panose="020B0503020204020204" pitchFamily="34" charset="-122"/>
              <a:ea typeface="微软雅黑" panose="020B0503020204020204" pitchFamily="34" charset="-122"/>
            </a:endParaRPr>
          </a:p>
        </p:txBody>
      </p:sp>
      <p:sp>
        <p:nvSpPr>
          <p:cNvPr id="293" name="文本框 292">
            <a:extLst>
              <a:ext uri="{FF2B5EF4-FFF2-40B4-BE49-F238E27FC236}">
                <a16:creationId xmlns:a16="http://schemas.microsoft.com/office/drawing/2014/main" id="{E26B0125-7A84-4BA6-B5E0-F3F5D29C235B}"/>
              </a:ext>
            </a:extLst>
          </p:cNvPr>
          <p:cNvSpPr txBox="1"/>
          <p:nvPr/>
        </p:nvSpPr>
        <p:spPr>
          <a:xfrm>
            <a:off x="2181789" y="4607740"/>
            <a:ext cx="2291523" cy="523220"/>
          </a:xfrm>
          <a:prstGeom prst="rect">
            <a:avLst/>
          </a:prstGeom>
          <a:noFill/>
        </p:spPr>
        <p:txBody>
          <a:bodyPr wrap="square" rtlCol="0">
            <a:spAutoFit/>
          </a:bodyPr>
          <a:lstStyle/>
          <a:p>
            <a:r>
              <a:rPr lang="en-US" altLang="zh-CN" sz="2800" b="1" dirty="0">
                <a:solidFill>
                  <a:srgbClr val="51A1D4"/>
                </a:solidFill>
                <a:latin typeface="微软雅黑" panose="020B0503020204020204" pitchFamily="34" charset="-122"/>
                <a:ea typeface="微软雅黑" panose="020B0503020204020204" pitchFamily="34" charset="-122"/>
              </a:rPr>
              <a:t>50</a:t>
            </a:r>
            <a:r>
              <a:rPr lang="zh-CN" altLang="en-US" sz="2800" b="1" dirty="0">
                <a:solidFill>
                  <a:srgbClr val="51A1D4"/>
                </a:solidFill>
                <a:latin typeface="微软雅黑" panose="020B0503020204020204" pitchFamily="34" charset="-122"/>
                <a:ea typeface="微软雅黑" panose="020B0503020204020204" pitchFamily="34" charset="-122"/>
              </a:rPr>
              <a:t>人</a:t>
            </a:r>
          </a:p>
        </p:txBody>
      </p:sp>
      <p:grpSp>
        <p:nvGrpSpPr>
          <p:cNvPr id="288" name="组合 287">
            <a:extLst>
              <a:ext uri="{FF2B5EF4-FFF2-40B4-BE49-F238E27FC236}">
                <a16:creationId xmlns:a16="http://schemas.microsoft.com/office/drawing/2014/main" id="{3C64AA09-4D66-4A5A-B4A8-4B38AD79D57A}"/>
              </a:ext>
            </a:extLst>
          </p:cNvPr>
          <p:cNvGrpSpPr/>
          <p:nvPr/>
        </p:nvGrpSpPr>
        <p:grpSpPr>
          <a:xfrm>
            <a:off x="4844089" y="2243937"/>
            <a:ext cx="2795862" cy="2179130"/>
            <a:chOff x="5243513" y="2284413"/>
            <a:chExt cx="1704975" cy="1704975"/>
          </a:xfrm>
        </p:grpSpPr>
        <p:sp>
          <p:nvSpPr>
            <p:cNvPr id="298" name="椭圆 46"/>
            <p:cNvSpPr>
              <a:spLocks noChangeAspect="1" noChangeArrowheads="1"/>
            </p:cNvSpPr>
            <p:nvPr/>
          </p:nvSpPr>
          <p:spPr bwMode="auto">
            <a:xfrm>
              <a:off x="5556250" y="2597150"/>
              <a:ext cx="1079500" cy="1079500"/>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sz="1200" b="1">
                <a:solidFill>
                  <a:srgbClr val="FFFFFF"/>
                </a:solidFill>
              </a:endParaRPr>
            </a:p>
          </p:txBody>
        </p:sp>
        <p:sp>
          <p:nvSpPr>
            <p:cNvPr id="299" name="椭圆 47"/>
            <p:cNvSpPr>
              <a:spLocks noChangeAspect="1" noChangeArrowheads="1"/>
            </p:cNvSpPr>
            <p:nvPr/>
          </p:nvSpPr>
          <p:spPr bwMode="auto">
            <a:xfrm>
              <a:off x="5243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0" name="椭圆 48"/>
            <p:cNvSpPr>
              <a:spLocks noChangeAspect="1" noChangeArrowheads="1"/>
            </p:cNvSpPr>
            <p:nvPr/>
          </p:nvSpPr>
          <p:spPr bwMode="auto">
            <a:xfrm>
              <a:off x="5281613" y="281146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1" name="椭圆 49"/>
            <p:cNvSpPr>
              <a:spLocks noChangeAspect="1" noChangeArrowheads="1"/>
            </p:cNvSpPr>
            <p:nvPr/>
          </p:nvSpPr>
          <p:spPr bwMode="auto">
            <a:xfrm>
              <a:off x="5389563" y="2598738"/>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2" name="椭圆 50"/>
            <p:cNvSpPr>
              <a:spLocks noChangeAspect="1" noChangeArrowheads="1"/>
            </p:cNvSpPr>
            <p:nvPr/>
          </p:nvSpPr>
          <p:spPr bwMode="auto">
            <a:xfrm>
              <a:off x="555783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3" name="椭圆 51"/>
            <p:cNvSpPr>
              <a:spLocks noChangeAspect="1" noChangeArrowheads="1"/>
            </p:cNvSpPr>
            <p:nvPr/>
          </p:nvSpPr>
          <p:spPr bwMode="auto">
            <a:xfrm>
              <a:off x="5770563" y="232251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4" name="椭圆 52"/>
            <p:cNvSpPr>
              <a:spLocks noChangeAspect="1" noChangeArrowheads="1"/>
            </p:cNvSpPr>
            <p:nvPr/>
          </p:nvSpPr>
          <p:spPr bwMode="auto">
            <a:xfrm>
              <a:off x="6005513" y="2284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5" name="椭圆 53"/>
            <p:cNvSpPr>
              <a:spLocks noChangeAspect="1" noChangeArrowheads="1"/>
            </p:cNvSpPr>
            <p:nvPr/>
          </p:nvSpPr>
          <p:spPr bwMode="auto">
            <a:xfrm>
              <a:off x="6242050" y="232251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6" name="椭圆 54"/>
            <p:cNvSpPr>
              <a:spLocks noChangeAspect="1" noChangeArrowheads="1"/>
            </p:cNvSpPr>
            <p:nvPr/>
          </p:nvSpPr>
          <p:spPr bwMode="auto">
            <a:xfrm>
              <a:off x="645318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7" name="椭圆 55"/>
            <p:cNvSpPr>
              <a:spLocks noChangeAspect="1" noChangeArrowheads="1"/>
            </p:cNvSpPr>
            <p:nvPr/>
          </p:nvSpPr>
          <p:spPr bwMode="auto">
            <a:xfrm>
              <a:off x="6623050" y="2598738"/>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8" name="椭圆 56"/>
            <p:cNvSpPr>
              <a:spLocks noChangeAspect="1" noChangeArrowheads="1"/>
            </p:cNvSpPr>
            <p:nvPr/>
          </p:nvSpPr>
          <p:spPr bwMode="auto">
            <a:xfrm>
              <a:off x="6731000" y="281146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09" name="椭圆 57"/>
            <p:cNvSpPr>
              <a:spLocks noChangeAspect="1" noChangeArrowheads="1"/>
            </p:cNvSpPr>
            <p:nvPr/>
          </p:nvSpPr>
          <p:spPr bwMode="auto">
            <a:xfrm>
              <a:off x="6767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0" name="椭圆 58"/>
            <p:cNvSpPr>
              <a:spLocks noChangeAspect="1" noChangeArrowheads="1"/>
            </p:cNvSpPr>
            <p:nvPr/>
          </p:nvSpPr>
          <p:spPr bwMode="auto">
            <a:xfrm>
              <a:off x="6731000" y="3281363"/>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1" name="椭圆 59"/>
            <p:cNvSpPr>
              <a:spLocks noChangeAspect="1" noChangeArrowheads="1"/>
            </p:cNvSpPr>
            <p:nvPr/>
          </p:nvSpPr>
          <p:spPr bwMode="auto">
            <a:xfrm>
              <a:off x="6623050" y="3494088"/>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2" name="椭圆 60"/>
            <p:cNvSpPr>
              <a:spLocks noChangeAspect="1" noChangeArrowheads="1"/>
            </p:cNvSpPr>
            <p:nvPr/>
          </p:nvSpPr>
          <p:spPr bwMode="auto">
            <a:xfrm>
              <a:off x="645318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3" name="椭圆 61"/>
            <p:cNvSpPr>
              <a:spLocks noChangeAspect="1" noChangeArrowheads="1"/>
            </p:cNvSpPr>
            <p:nvPr/>
          </p:nvSpPr>
          <p:spPr bwMode="auto">
            <a:xfrm>
              <a:off x="6242050" y="3771900"/>
              <a:ext cx="179388"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4" name="椭圆 62"/>
            <p:cNvSpPr>
              <a:spLocks noChangeAspect="1" noChangeArrowheads="1"/>
            </p:cNvSpPr>
            <p:nvPr/>
          </p:nvSpPr>
          <p:spPr bwMode="auto">
            <a:xfrm>
              <a:off x="6005513" y="3808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5" name="椭圆 63"/>
            <p:cNvSpPr>
              <a:spLocks noChangeAspect="1" noChangeArrowheads="1"/>
            </p:cNvSpPr>
            <p:nvPr/>
          </p:nvSpPr>
          <p:spPr bwMode="auto">
            <a:xfrm>
              <a:off x="5770563" y="3771900"/>
              <a:ext cx="179387"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6" name="椭圆 64"/>
            <p:cNvSpPr>
              <a:spLocks noChangeAspect="1" noChangeArrowheads="1"/>
            </p:cNvSpPr>
            <p:nvPr/>
          </p:nvSpPr>
          <p:spPr bwMode="auto">
            <a:xfrm>
              <a:off x="555783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7" name="椭圆 65"/>
            <p:cNvSpPr>
              <a:spLocks noChangeAspect="1" noChangeArrowheads="1"/>
            </p:cNvSpPr>
            <p:nvPr/>
          </p:nvSpPr>
          <p:spPr bwMode="auto">
            <a:xfrm>
              <a:off x="5389563" y="3494088"/>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8" name="椭圆 66"/>
            <p:cNvSpPr>
              <a:spLocks noChangeAspect="1" noChangeArrowheads="1"/>
            </p:cNvSpPr>
            <p:nvPr/>
          </p:nvSpPr>
          <p:spPr bwMode="auto">
            <a:xfrm>
              <a:off x="5281613" y="3281363"/>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19" name="文本框 111"/>
            <p:cNvSpPr txBox="1">
              <a:spLocks noChangeArrowheads="1"/>
            </p:cNvSpPr>
            <p:nvPr/>
          </p:nvSpPr>
          <p:spPr bwMode="auto">
            <a:xfrm>
              <a:off x="5745935" y="2964193"/>
              <a:ext cx="738242"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行政人事</a:t>
              </a:r>
            </a:p>
          </p:txBody>
        </p:sp>
      </p:grpSp>
      <p:sp>
        <p:nvSpPr>
          <p:cNvPr id="320" name="文本框 319">
            <a:extLst>
              <a:ext uri="{FF2B5EF4-FFF2-40B4-BE49-F238E27FC236}">
                <a16:creationId xmlns:a16="http://schemas.microsoft.com/office/drawing/2014/main" id="{E26B0125-7A84-4BA6-B5E0-F3F5D29C235B}"/>
              </a:ext>
            </a:extLst>
          </p:cNvPr>
          <p:cNvSpPr txBox="1"/>
          <p:nvPr/>
        </p:nvSpPr>
        <p:spPr>
          <a:xfrm>
            <a:off x="9072728" y="4702613"/>
            <a:ext cx="2291523" cy="523220"/>
          </a:xfrm>
          <a:prstGeom prst="rect">
            <a:avLst/>
          </a:prstGeom>
          <a:noFill/>
        </p:spPr>
        <p:txBody>
          <a:bodyPr wrap="square" rtlCol="0">
            <a:spAutoFit/>
          </a:bodyPr>
          <a:lstStyle/>
          <a:p>
            <a:r>
              <a:rPr lang="en-US" altLang="zh-CN" sz="2800" b="1" dirty="0">
                <a:solidFill>
                  <a:srgbClr val="51A1D4"/>
                </a:solidFill>
                <a:latin typeface="微软雅黑" panose="020B0503020204020204" pitchFamily="34" charset="-122"/>
                <a:ea typeface="微软雅黑" panose="020B0503020204020204" pitchFamily="34" charset="-122"/>
              </a:rPr>
              <a:t>2</a:t>
            </a:r>
            <a:r>
              <a:rPr lang="zh-CN" altLang="en-US" sz="2800" b="1" dirty="0">
                <a:solidFill>
                  <a:srgbClr val="51A1D4"/>
                </a:solidFill>
                <a:latin typeface="微软雅黑" panose="020B0503020204020204" pitchFamily="34" charset="-122"/>
                <a:ea typeface="微软雅黑" panose="020B0503020204020204" pitchFamily="34" charset="-122"/>
              </a:rPr>
              <a:t>人</a:t>
            </a:r>
          </a:p>
        </p:txBody>
      </p:sp>
      <p:grpSp>
        <p:nvGrpSpPr>
          <p:cNvPr id="321" name="组合 320">
            <a:extLst>
              <a:ext uri="{FF2B5EF4-FFF2-40B4-BE49-F238E27FC236}">
                <a16:creationId xmlns:a16="http://schemas.microsoft.com/office/drawing/2014/main" id="{3C64AA09-4D66-4A5A-B4A8-4B38AD79D57A}"/>
              </a:ext>
            </a:extLst>
          </p:cNvPr>
          <p:cNvGrpSpPr/>
          <p:nvPr/>
        </p:nvGrpSpPr>
        <p:grpSpPr>
          <a:xfrm>
            <a:off x="8225676" y="2292633"/>
            <a:ext cx="2795862" cy="2179130"/>
            <a:chOff x="5243513" y="2284413"/>
            <a:chExt cx="1704975" cy="1704975"/>
          </a:xfrm>
        </p:grpSpPr>
        <p:sp>
          <p:nvSpPr>
            <p:cNvPr id="322" name="椭圆 46"/>
            <p:cNvSpPr>
              <a:spLocks noChangeAspect="1" noChangeArrowheads="1"/>
            </p:cNvSpPr>
            <p:nvPr/>
          </p:nvSpPr>
          <p:spPr bwMode="auto">
            <a:xfrm>
              <a:off x="5556250" y="2597150"/>
              <a:ext cx="1079500" cy="1079500"/>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sz="1200" b="1">
                <a:solidFill>
                  <a:srgbClr val="FFFFFF"/>
                </a:solidFill>
              </a:endParaRPr>
            </a:p>
          </p:txBody>
        </p:sp>
        <p:sp>
          <p:nvSpPr>
            <p:cNvPr id="323" name="椭圆 47"/>
            <p:cNvSpPr>
              <a:spLocks noChangeAspect="1" noChangeArrowheads="1"/>
            </p:cNvSpPr>
            <p:nvPr/>
          </p:nvSpPr>
          <p:spPr bwMode="auto">
            <a:xfrm>
              <a:off x="5243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24" name="椭圆 48"/>
            <p:cNvSpPr>
              <a:spLocks noChangeAspect="1" noChangeArrowheads="1"/>
            </p:cNvSpPr>
            <p:nvPr/>
          </p:nvSpPr>
          <p:spPr bwMode="auto">
            <a:xfrm>
              <a:off x="5281613" y="281146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25" name="椭圆 49"/>
            <p:cNvSpPr>
              <a:spLocks noChangeAspect="1" noChangeArrowheads="1"/>
            </p:cNvSpPr>
            <p:nvPr/>
          </p:nvSpPr>
          <p:spPr bwMode="auto">
            <a:xfrm>
              <a:off x="5389563" y="2598738"/>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26" name="椭圆 50"/>
            <p:cNvSpPr>
              <a:spLocks noChangeAspect="1" noChangeArrowheads="1"/>
            </p:cNvSpPr>
            <p:nvPr/>
          </p:nvSpPr>
          <p:spPr bwMode="auto">
            <a:xfrm>
              <a:off x="555783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27" name="椭圆 51"/>
            <p:cNvSpPr>
              <a:spLocks noChangeAspect="1" noChangeArrowheads="1"/>
            </p:cNvSpPr>
            <p:nvPr/>
          </p:nvSpPr>
          <p:spPr bwMode="auto">
            <a:xfrm>
              <a:off x="5770563" y="232251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28" name="椭圆 52"/>
            <p:cNvSpPr>
              <a:spLocks noChangeAspect="1" noChangeArrowheads="1"/>
            </p:cNvSpPr>
            <p:nvPr/>
          </p:nvSpPr>
          <p:spPr bwMode="auto">
            <a:xfrm>
              <a:off x="6005513" y="2284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29" name="椭圆 53"/>
            <p:cNvSpPr>
              <a:spLocks noChangeAspect="1" noChangeArrowheads="1"/>
            </p:cNvSpPr>
            <p:nvPr/>
          </p:nvSpPr>
          <p:spPr bwMode="auto">
            <a:xfrm>
              <a:off x="6242050" y="232251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0" name="椭圆 54"/>
            <p:cNvSpPr>
              <a:spLocks noChangeAspect="1" noChangeArrowheads="1"/>
            </p:cNvSpPr>
            <p:nvPr/>
          </p:nvSpPr>
          <p:spPr bwMode="auto">
            <a:xfrm>
              <a:off x="645318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1" name="椭圆 55"/>
            <p:cNvSpPr>
              <a:spLocks noChangeAspect="1" noChangeArrowheads="1"/>
            </p:cNvSpPr>
            <p:nvPr/>
          </p:nvSpPr>
          <p:spPr bwMode="auto">
            <a:xfrm>
              <a:off x="6623050" y="2598738"/>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2" name="椭圆 56"/>
            <p:cNvSpPr>
              <a:spLocks noChangeAspect="1" noChangeArrowheads="1"/>
            </p:cNvSpPr>
            <p:nvPr/>
          </p:nvSpPr>
          <p:spPr bwMode="auto">
            <a:xfrm>
              <a:off x="6731000" y="281146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3" name="椭圆 57"/>
            <p:cNvSpPr>
              <a:spLocks noChangeAspect="1" noChangeArrowheads="1"/>
            </p:cNvSpPr>
            <p:nvPr/>
          </p:nvSpPr>
          <p:spPr bwMode="auto">
            <a:xfrm>
              <a:off x="6767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4" name="椭圆 58"/>
            <p:cNvSpPr>
              <a:spLocks noChangeAspect="1" noChangeArrowheads="1"/>
            </p:cNvSpPr>
            <p:nvPr/>
          </p:nvSpPr>
          <p:spPr bwMode="auto">
            <a:xfrm>
              <a:off x="6731000" y="3281363"/>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5" name="椭圆 59"/>
            <p:cNvSpPr>
              <a:spLocks noChangeAspect="1" noChangeArrowheads="1"/>
            </p:cNvSpPr>
            <p:nvPr/>
          </p:nvSpPr>
          <p:spPr bwMode="auto">
            <a:xfrm>
              <a:off x="6623050" y="3494088"/>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6" name="椭圆 60"/>
            <p:cNvSpPr>
              <a:spLocks noChangeAspect="1" noChangeArrowheads="1"/>
            </p:cNvSpPr>
            <p:nvPr/>
          </p:nvSpPr>
          <p:spPr bwMode="auto">
            <a:xfrm>
              <a:off x="645318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7" name="椭圆 61"/>
            <p:cNvSpPr>
              <a:spLocks noChangeAspect="1" noChangeArrowheads="1"/>
            </p:cNvSpPr>
            <p:nvPr/>
          </p:nvSpPr>
          <p:spPr bwMode="auto">
            <a:xfrm>
              <a:off x="6242050" y="3771900"/>
              <a:ext cx="179388"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8" name="椭圆 62"/>
            <p:cNvSpPr>
              <a:spLocks noChangeAspect="1" noChangeArrowheads="1"/>
            </p:cNvSpPr>
            <p:nvPr/>
          </p:nvSpPr>
          <p:spPr bwMode="auto">
            <a:xfrm>
              <a:off x="6005513" y="3808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39" name="椭圆 63"/>
            <p:cNvSpPr>
              <a:spLocks noChangeAspect="1" noChangeArrowheads="1"/>
            </p:cNvSpPr>
            <p:nvPr/>
          </p:nvSpPr>
          <p:spPr bwMode="auto">
            <a:xfrm>
              <a:off x="5770563" y="3771900"/>
              <a:ext cx="179387"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40" name="椭圆 64"/>
            <p:cNvSpPr>
              <a:spLocks noChangeAspect="1" noChangeArrowheads="1"/>
            </p:cNvSpPr>
            <p:nvPr/>
          </p:nvSpPr>
          <p:spPr bwMode="auto">
            <a:xfrm>
              <a:off x="555783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41" name="椭圆 65"/>
            <p:cNvSpPr>
              <a:spLocks noChangeAspect="1" noChangeArrowheads="1"/>
            </p:cNvSpPr>
            <p:nvPr/>
          </p:nvSpPr>
          <p:spPr bwMode="auto">
            <a:xfrm>
              <a:off x="5389563" y="3494088"/>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42" name="椭圆 66"/>
            <p:cNvSpPr>
              <a:spLocks noChangeAspect="1" noChangeArrowheads="1"/>
            </p:cNvSpPr>
            <p:nvPr/>
          </p:nvSpPr>
          <p:spPr bwMode="auto">
            <a:xfrm>
              <a:off x="5281613" y="3281363"/>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343" name="文本框 111"/>
            <p:cNvSpPr txBox="1">
              <a:spLocks noChangeArrowheads="1"/>
            </p:cNvSpPr>
            <p:nvPr/>
          </p:nvSpPr>
          <p:spPr bwMode="auto">
            <a:xfrm>
              <a:off x="5738813" y="2965526"/>
              <a:ext cx="738242"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业务内勤</a:t>
              </a:r>
            </a:p>
          </p:txBody>
        </p:sp>
      </p:grpSp>
      <p:sp>
        <p:nvSpPr>
          <p:cNvPr id="344" name="文本框 343">
            <a:extLst>
              <a:ext uri="{FF2B5EF4-FFF2-40B4-BE49-F238E27FC236}">
                <a16:creationId xmlns:a16="http://schemas.microsoft.com/office/drawing/2014/main" id="{E26B0125-7A84-4BA6-B5E0-F3F5D29C235B}"/>
              </a:ext>
            </a:extLst>
          </p:cNvPr>
          <p:cNvSpPr txBox="1"/>
          <p:nvPr/>
        </p:nvSpPr>
        <p:spPr>
          <a:xfrm>
            <a:off x="5878643" y="4707113"/>
            <a:ext cx="2291523" cy="523220"/>
          </a:xfrm>
          <a:prstGeom prst="rect">
            <a:avLst/>
          </a:prstGeom>
          <a:noFill/>
        </p:spPr>
        <p:txBody>
          <a:bodyPr wrap="square" rtlCol="0">
            <a:spAutoFit/>
          </a:bodyPr>
          <a:lstStyle/>
          <a:p>
            <a:r>
              <a:rPr lang="en-US" altLang="zh-CN" sz="2800" b="1" dirty="0">
                <a:solidFill>
                  <a:srgbClr val="51A1D4"/>
                </a:solidFill>
                <a:latin typeface="微软雅黑" panose="020B0503020204020204" pitchFamily="34" charset="-122"/>
                <a:ea typeface="微软雅黑" panose="020B0503020204020204" pitchFamily="34" charset="-122"/>
              </a:rPr>
              <a:t>2</a:t>
            </a:r>
            <a:r>
              <a:rPr lang="zh-CN" altLang="en-US" sz="2800" b="1" dirty="0">
                <a:solidFill>
                  <a:srgbClr val="51A1D4"/>
                </a:solidFill>
                <a:latin typeface="微软雅黑" panose="020B0503020204020204" pitchFamily="34" charset="-122"/>
                <a:ea typeface="微软雅黑" panose="020B0503020204020204" pitchFamily="34" charset="-122"/>
              </a:rPr>
              <a:t>人</a:t>
            </a:r>
          </a:p>
        </p:txBody>
      </p:sp>
      <p:pic>
        <p:nvPicPr>
          <p:cNvPr id="345"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1636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9"/>
                                        </p:tgtEl>
                                        <p:attrNameLst>
                                          <p:attrName>style.visibility</p:attrName>
                                        </p:attrNameLst>
                                      </p:cBhvr>
                                      <p:to>
                                        <p:strVal val="visible"/>
                                      </p:to>
                                    </p:set>
                                    <p:anim calcmode="lin" valueType="num">
                                      <p:cBhvr>
                                        <p:cTn id="7" dur="500" fill="hold"/>
                                        <p:tgtEl>
                                          <p:spTgt spid="16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9"/>
                                        </p:tgtEl>
                                        <p:attrNameLst>
                                          <p:attrName>ppt_y</p:attrName>
                                        </p:attrNameLst>
                                      </p:cBhvr>
                                      <p:tavLst>
                                        <p:tav tm="0">
                                          <p:val>
                                            <p:strVal val="#ppt_y"/>
                                          </p:val>
                                        </p:tav>
                                        <p:tav tm="100000">
                                          <p:val>
                                            <p:strVal val="#ppt_y"/>
                                          </p:val>
                                        </p:tav>
                                      </p:tavLst>
                                    </p:anim>
                                    <p:anim calcmode="lin" valueType="num">
                                      <p:cBhvr>
                                        <p:cTn id="9" dur="500" fill="hold"/>
                                        <p:tgtEl>
                                          <p:spTgt spid="16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9"/>
                                        </p:tgtEl>
                                      </p:cBhvr>
                                    </p:animEffect>
                                  </p:childTnLst>
                                </p:cTn>
                              </p:par>
                            </p:childTnLst>
                          </p:cTn>
                        </p:par>
                        <p:par>
                          <p:cTn id="12" fill="hold">
                            <p:stCondLst>
                              <p:cond delay="65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3"/>
                                        </p:tgtEl>
                                        <p:attrNameLst>
                                          <p:attrName>style.visibility</p:attrName>
                                        </p:attrNameLst>
                                      </p:cBhvr>
                                      <p:to>
                                        <p:strVal val="visible"/>
                                      </p:to>
                                    </p:set>
                                    <p:animEffect transition="in" filter="fade">
                                      <p:cBhvr>
                                        <p:cTn id="20" dur="1000"/>
                                        <p:tgtEl>
                                          <p:spTgt spid="293"/>
                                        </p:tgtEl>
                                      </p:cBhvr>
                                    </p:animEffect>
                                    <p:anim calcmode="lin" valueType="num">
                                      <p:cBhvr>
                                        <p:cTn id="21" dur="1000" fill="hold"/>
                                        <p:tgtEl>
                                          <p:spTgt spid="293"/>
                                        </p:tgtEl>
                                        <p:attrNameLst>
                                          <p:attrName>ppt_x</p:attrName>
                                        </p:attrNameLst>
                                      </p:cBhvr>
                                      <p:tavLst>
                                        <p:tav tm="0">
                                          <p:val>
                                            <p:strVal val="#ppt_x"/>
                                          </p:val>
                                        </p:tav>
                                        <p:tav tm="100000">
                                          <p:val>
                                            <p:strVal val="#ppt_x"/>
                                          </p:val>
                                        </p:tav>
                                      </p:tavLst>
                                    </p:anim>
                                    <p:anim calcmode="lin" valueType="num">
                                      <p:cBhvr>
                                        <p:cTn id="22" dur="1000" fill="hold"/>
                                        <p:tgtEl>
                                          <p:spTgt spid="293"/>
                                        </p:tgtEl>
                                        <p:attrNameLst>
                                          <p:attrName>ppt_y</p:attrName>
                                        </p:attrNameLst>
                                      </p:cBhvr>
                                      <p:tavLst>
                                        <p:tav tm="0">
                                          <p:val>
                                            <p:strVal val="#ppt_y+.1"/>
                                          </p:val>
                                        </p:tav>
                                        <p:tav tm="100000">
                                          <p:val>
                                            <p:strVal val="#ppt_y"/>
                                          </p:val>
                                        </p:tav>
                                      </p:tavLst>
                                    </p:anim>
                                  </p:childTnLst>
                                </p:cTn>
                              </p:par>
                            </p:childTnLst>
                          </p:cTn>
                        </p:par>
                        <p:par>
                          <p:cTn id="23" fill="hold">
                            <p:stCondLst>
                              <p:cond delay="1650"/>
                            </p:stCondLst>
                            <p:childTnLst>
                              <p:par>
                                <p:cTn id="24" presetID="42" presetClass="entr" presetSubtype="0" fill="hold" nodeType="afterEffect">
                                  <p:stCondLst>
                                    <p:cond delay="0"/>
                                  </p:stCondLst>
                                  <p:childTnLst>
                                    <p:set>
                                      <p:cBhvr>
                                        <p:cTn id="25" dur="1" fill="hold">
                                          <p:stCondLst>
                                            <p:cond delay="0"/>
                                          </p:stCondLst>
                                        </p:cTn>
                                        <p:tgtEl>
                                          <p:spTgt spid="288"/>
                                        </p:tgtEl>
                                        <p:attrNameLst>
                                          <p:attrName>style.visibility</p:attrName>
                                        </p:attrNameLst>
                                      </p:cBhvr>
                                      <p:to>
                                        <p:strVal val="visible"/>
                                      </p:to>
                                    </p:set>
                                    <p:animEffect transition="in" filter="fade">
                                      <p:cBhvr>
                                        <p:cTn id="26" dur="1000"/>
                                        <p:tgtEl>
                                          <p:spTgt spid="288"/>
                                        </p:tgtEl>
                                      </p:cBhvr>
                                    </p:animEffect>
                                    <p:anim calcmode="lin" valueType="num">
                                      <p:cBhvr>
                                        <p:cTn id="27" dur="1000" fill="hold"/>
                                        <p:tgtEl>
                                          <p:spTgt spid="288"/>
                                        </p:tgtEl>
                                        <p:attrNameLst>
                                          <p:attrName>ppt_x</p:attrName>
                                        </p:attrNameLst>
                                      </p:cBhvr>
                                      <p:tavLst>
                                        <p:tav tm="0">
                                          <p:val>
                                            <p:strVal val="#ppt_x"/>
                                          </p:val>
                                        </p:tav>
                                        <p:tav tm="100000">
                                          <p:val>
                                            <p:strVal val="#ppt_x"/>
                                          </p:val>
                                        </p:tav>
                                      </p:tavLst>
                                    </p:anim>
                                    <p:anim calcmode="lin" valueType="num">
                                      <p:cBhvr>
                                        <p:cTn id="28" dur="1000" fill="hold"/>
                                        <p:tgtEl>
                                          <p:spTgt spid="28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20"/>
                                        </p:tgtEl>
                                        <p:attrNameLst>
                                          <p:attrName>style.visibility</p:attrName>
                                        </p:attrNameLst>
                                      </p:cBhvr>
                                      <p:to>
                                        <p:strVal val="visible"/>
                                      </p:to>
                                    </p:set>
                                    <p:animEffect transition="in" filter="fade">
                                      <p:cBhvr>
                                        <p:cTn id="31" dur="1000"/>
                                        <p:tgtEl>
                                          <p:spTgt spid="320"/>
                                        </p:tgtEl>
                                      </p:cBhvr>
                                    </p:animEffect>
                                    <p:anim calcmode="lin" valueType="num">
                                      <p:cBhvr>
                                        <p:cTn id="32" dur="1000" fill="hold"/>
                                        <p:tgtEl>
                                          <p:spTgt spid="320"/>
                                        </p:tgtEl>
                                        <p:attrNameLst>
                                          <p:attrName>ppt_x</p:attrName>
                                        </p:attrNameLst>
                                      </p:cBhvr>
                                      <p:tavLst>
                                        <p:tav tm="0">
                                          <p:val>
                                            <p:strVal val="#ppt_x"/>
                                          </p:val>
                                        </p:tav>
                                        <p:tav tm="100000">
                                          <p:val>
                                            <p:strVal val="#ppt_x"/>
                                          </p:val>
                                        </p:tav>
                                      </p:tavLst>
                                    </p:anim>
                                    <p:anim calcmode="lin" valueType="num">
                                      <p:cBhvr>
                                        <p:cTn id="33" dur="1000" fill="hold"/>
                                        <p:tgtEl>
                                          <p:spTgt spid="320"/>
                                        </p:tgtEl>
                                        <p:attrNameLst>
                                          <p:attrName>ppt_y</p:attrName>
                                        </p:attrNameLst>
                                      </p:cBhvr>
                                      <p:tavLst>
                                        <p:tav tm="0">
                                          <p:val>
                                            <p:strVal val="#ppt_y+.1"/>
                                          </p:val>
                                        </p:tav>
                                        <p:tav tm="100000">
                                          <p:val>
                                            <p:strVal val="#ppt_y"/>
                                          </p:val>
                                        </p:tav>
                                      </p:tavLst>
                                    </p:anim>
                                  </p:childTnLst>
                                </p:cTn>
                              </p:par>
                            </p:childTnLst>
                          </p:cTn>
                        </p:par>
                        <p:par>
                          <p:cTn id="34" fill="hold">
                            <p:stCondLst>
                              <p:cond delay="2650"/>
                            </p:stCondLst>
                            <p:childTnLst>
                              <p:par>
                                <p:cTn id="35" presetID="42" presetClass="entr" presetSubtype="0" fill="hold" nodeType="afterEffect">
                                  <p:stCondLst>
                                    <p:cond delay="0"/>
                                  </p:stCondLst>
                                  <p:childTnLst>
                                    <p:set>
                                      <p:cBhvr>
                                        <p:cTn id="36" dur="1" fill="hold">
                                          <p:stCondLst>
                                            <p:cond delay="0"/>
                                          </p:stCondLst>
                                        </p:cTn>
                                        <p:tgtEl>
                                          <p:spTgt spid="321"/>
                                        </p:tgtEl>
                                        <p:attrNameLst>
                                          <p:attrName>style.visibility</p:attrName>
                                        </p:attrNameLst>
                                      </p:cBhvr>
                                      <p:to>
                                        <p:strVal val="visible"/>
                                      </p:to>
                                    </p:set>
                                    <p:animEffect transition="in" filter="fade">
                                      <p:cBhvr>
                                        <p:cTn id="37" dur="1000"/>
                                        <p:tgtEl>
                                          <p:spTgt spid="321"/>
                                        </p:tgtEl>
                                      </p:cBhvr>
                                    </p:animEffect>
                                    <p:anim calcmode="lin" valueType="num">
                                      <p:cBhvr>
                                        <p:cTn id="38" dur="1000" fill="hold"/>
                                        <p:tgtEl>
                                          <p:spTgt spid="321"/>
                                        </p:tgtEl>
                                        <p:attrNameLst>
                                          <p:attrName>ppt_x</p:attrName>
                                        </p:attrNameLst>
                                      </p:cBhvr>
                                      <p:tavLst>
                                        <p:tav tm="0">
                                          <p:val>
                                            <p:strVal val="#ppt_x"/>
                                          </p:val>
                                        </p:tav>
                                        <p:tav tm="100000">
                                          <p:val>
                                            <p:strVal val="#ppt_x"/>
                                          </p:val>
                                        </p:tav>
                                      </p:tavLst>
                                    </p:anim>
                                    <p:anim calcmode="lin" valueType="num">
                                      <p:cBhvr>
                                        <p:cTn id="39" dur="1000" fill="hold"/>
                                        <p:tgtEl>
                                          <p:spTgt spid="3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44"/>
                                        </p:tgtEl>
                                        <p:attrNameLst>
                                          <p:attrName>style.visibility</p:attrName>
                                        </p:attrNameLst>
                                      </p:cBhvr>
                                      <p:to>
                                        <p:strVal val="visible"/>
                                      </p:to>
                                    </p:set>
                                    <p:animEffect transition="in" filter="fade">
                                      <p:cBhvr>
                                        <p:cTn id="42" dur="1000"/>
                                        <p:tgtEl>
                                          <p:spTgt spid="344"/>
                                        </p:tgtEl>
                                      </p:cBhvr>
                                    </p:animEffect>
                                    <p:anim calcmode="lin" valueType="num">
                                      <p:cBhvr>
                                        <p:cTn id="43" dur="1000" fill="hold"/>
                                        <p:tgtEl>
                                          <p:spTgt spid="344"/>
                                        </p:tgtEl>
                                        <p:attrNameLst>
                                          <p:attrName>ppt_x</p:attrName>
                                        </p:attrNameLst>
                                      </p:cBhvr>
                                      <p:tavLst>
                                        <p:tav tm="0">
                                          <p:val>
                                            <p:strVal val="#ppt_x"/>
                                          </p:val>
                                        </p:tav>
                                        <p:tav tm="100000">
                                          <p:val>
                                            <p:strVal val="#ppt_x"/>
                                          </p:val>
                                        </p:tav>
                                      </p:tavLst>
                                    </p:anim>
                                    <p:anim calcmode="lin" valueType="num">
                                      <p:cBhvr>
                                        <p:cTn id="44" dur="1000" fill="hold"/>
                                        <p:tgtEl>
                                          <p:spTgt spid="3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93" grpId="0"/>
      <p:bldP spid="320" grpId="0"/>
      <p:bldP spid="3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24905" t="13827" r="24914" b="5111"/>
          <a:stretch/>
        </p:blipFill>
        <p:spPr>
          <a:xfrm>
            <a:off x="0" y="0"/>
            <a:ext cx="3860800" cy="6858000"/>
          </a:xfrm>
          <a:prstGeom prst="rect">
            <a:avLst/>
          </a:prstGeom>
        </p:spPr>
      </p:pic>
      <p:sp>
        <p:nvSpPr>
          <p:cNvPr id="3" name="弦形 2"/>
          <p:cNvSpPr/>
          <p:nvPr/>
        </p:nvSpPr>
        <p:spPr>
          <a:xfrm rot="16200000">
            <a:off x="4952998" y="790221"/>
            <a:ext cx="925690" cy="925690"/>
          </a:xfrm>
          <a:prstGeom prst="chord">
            <a:avLst>
              <a:gd name="adj1" fmla="val 20355507"/>
              <a:gd name="adj2" fmla="val 16200000"/>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弦形 3"/>
          <p:cNvSpPr/>
          <p:nvPr/>
        </p:nvSpPr>
        <p:spPr>
          <a:xfrm rot="16200000">
            <a:off x="4952998" y="2178754"/>
            <a:ext cx="925690" cy="925690"/>
          </a:xfrm>
          <a:prstGeom prst="chord">
            <a:avLst>
              <a:gd name="adj1" fmla="val 20355507"/>
              <a:gd name="adj2" fmla="val 16200000"/>
            </a:avLst>
          </a:prstGeom>
          <a:solidFill>
            <a:srgbClr val="638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弦形 4"/>
          <p:cNvSpPr/>
          <p:nvPr/>
        </p:nvSpPr>
        <p:spPr>
          <a:xfrm rot="16200000">
            <a:off x="5059447" y="4898825"/>
            <a:ext cx="925690" cy="925690"/>
          </a:xfrm>
          <a:prstGeom prst="chord">
            <a:avLst>
              <a:gd name="adj1" fmla="val 20355507"/>
              <a:gd name="adj2" fmla="val 16200000"/>
            </a:avLst>
          </a:prstGeom>
          <a:solidFill>
            <a:srgbClr val="22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弦形 5"/>
          <p:cNvSpPr/>
          <p:nvPr/>
        </p:nvSpPr>
        <p:spPr>
          <a:xfrm flipH="1">
            <a:off x="5059447" y="3538790"/>
            <a:ext cx="925690" cy="925690"/>
          </a:xfrm>
          <a:prstGeom prst="chord">
            <a:avLst>
              <a:gd name="adj1" fmla="val 20355507"/>
              <a:gd name="adj2" fmla="val 16200000"/>
            </a:avLst>
          </a:prstGeom>
          <a:solidFill>
            <a:srgbClr val="AB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178776" y="868344"/>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1</a:t>
            </a:r>
            <a:endParaRPr lang="zh-CN" altLang="en-US" sz="4400" b="1" dirty="0">
              <a:solidFill>
                <a:schemeClr val="bg1"/>
              </a:solidFill>
              <a:effectLst>
                <a:outerShdw blurRad="38100" dist="38100" dir="2700000" algn="tl">
                  <a:srgbClr val="000000">
                    <a:alpha val="43137"/>
                  </a:srgbClr>
                </a:outerShdw>
              </a:effectLst>
            </a:endParaRPr>
          </a:p>
        </p:txBody>
      </p:sp>
      <p:sp>
        <p:nvSpPr>
          <p:cNvPr id="8" name="文本框 7"/>
          <p:cNvSpPr txBox="1"/>
          <p:nvPr/>
        </p:nvSpPr>
        <p:spPr>
          <a:xfrm>
            <a:off x="5178776" y="2256876"/>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2</a:t>
            </a:r>
            <a:endParaRPr lang="zh-CN" altLang="en-US" sz="4400" b="1" dirty="0">
              <a:solidFill>
                <a:schemeClr val="bg1"/>
              </a:solidFill>
              <a:effectLst>
                <a:outerShdw blurRad="38100" dist="38100" dir="2700000" algn="tl">
                  <a:srgbClr val="000000">
                    <a:alpha val="43137"/>
                  </a:srgbClr>
                </a:outerShdw>
              </a:effectLst>
            </a:endParaRPr>
          </a:p>
        </p:txBody>
      </p:sp>
      <p:sp>
        <p:nvSpPr>
          <p:cNvPr id="9" name="文本框 8"/>
          <p:cNvSpPr txBox="1"/>
          <p:nvPr/>
        </p:nvSpPr>
        <p:spPr>
          <a:xfrm>
            <a:off x="5285225" y="3594335"/>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3</a:t>
            </a:r>
            <a:endParaRPr lang="zh-CN" altLang="en-US" sz="4400" b="1" dirty="0">
              <a:solidFill>
                <a:schemeClr val="bg1"/>
              </a:solidFill>
              <a:effectLst>
                <a:outerShdw blurRad="38100" dist="38100" dir="2700000" algn="tl">
                  <a:srgbClr val="000000">
                    <a:alpha val="43137"/>
                  </a:srgbClr>
                </a:outerShdw>
              </a:effectLst>
            </a:endParaRPr>
          </a:p>
        </p:txBody>
      </p:sp>
      <p:sp>
        <p:nvSpPr>
          <p:cNvPr id="10" name="文本框 9"/>
          <p:cNvSpPr txBox="1"/>
          <p:nvPr/>
        </p:nvSpPr>
        <p:spPr>
          <a:xfrm>
            <a:off x="5285225" y="4976949"/>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4</a:t>
            </a:r>
            <a:endParaRPr lang="zh-CN" altLang="en-US" sz="4400" b="1" dirty="0">
              <a:solidFill>
                <a:schemeClr val="bg1"/>
              </a:solidFill>
              <a:effectLst>
                <a:outerShdw blurRad="38100" dist="38100" dir="2700000" algn="tl">
                  <a:srgbClr val="000000">
                    <a:alpha val="43137"/>
                  </a:srgbClr>
                </a:outerShdw>
              </a:effectLst>
            </a:endParaRPr>
          </a:p>
        </p:txBody>
      </p:sp>
      <p:sp>
        <p:nvSpPr>
          <p:cNvPr id="11" name="矩形 10"/>
          <p:cNvSpPr>
            <a:spLocks noChangeArrowheads="1"/>
          </p:cNvSpPr>
          <p:nvPr/>
        </p:nvSpPr>
        <p:spPr bwMode="auto">
          <a:xfrm>
            <a:off x="6745109" y="910015"/>
            <a:ext cx="344875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我 们 是 谁</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公司介绍</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2" name="矩形 11"/>
          <p:cNvSpPr>
            <a:spLocks noChangeArrowheads="1"/>
          </p:cNvSpPr>
          <p:nvPr/>
        </p:nvSpPr>
        <p:spPr bwMode="auto">
          <a:xfrm>
            <a:off x="6648184" y="2314571"/>
            <a:ext cx="505839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为什么选择我们</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发展平台及福利</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6648183" y="3719127"/>
            <a:ext cx="434719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岗 位 需 求</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我们需要的人才</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4" name="矩形 13"/>
          <p:cNvSpPr>
            <a:spLocks noChangeArrowheads="1"/>
          </p:cNvSpPr>
          <p:nvPr/>
        </p:nvSpPr>
        <p:spPr bwMode="auto">
          <a:xfrm>
            <a:off x="6648183" y="5034644"/>
            <a:ext cx="452781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如何加入我们</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应聘方式与就业指导</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346616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42"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par>
                          <p:cTn id="66" fill="hold">
                            <p:stCondLst>
                              <p:cond delay="7000"/>
                            </p:stCondLst>
                            <p:childTnLst>
                              <p:par>
                                <p:cTn id="67" presetID="42"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AD7371C-5D5C-4B5D-B633-8145226A5BDE}"/>
              </a:ext>
            </a:extLst>
          </p:cNvPr>
          <p:cNvSpPr>
            <a:spLocks noChangeArrowheads="1"/>
          </p:cNvSpPr>
          <p:nvPr/>
        </p:nvSpPr>
        <p:spPr bwMode="auto">
          <a:xfrm>
            <a:off x="871466" y="214500"/>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6EA92D"/>
                </a:solidFill>
                <a:latin typeface="微软雅黑" panose="020B0503020204020204" pitchFamily="34" charset="-122"/>
                <a:ea typeface="微软雅黑" panose="020B0503020204020204" pitchFamily="34" charset="-122"/>
              </a:rPr>
              <a:t>任职条件</a:t>
            </a:r>
            <a:endParaRPr lang="en-US" altLang="zh-CN" sz="2400" b="1" dirty="0">
              <a:solidFill>
                <a:srgbClr val="6EA92D"/>
              </a:solidFill>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CDC52670-6DE7-4C4B-995D-E6C93BF57751}"/>
              </a:ext>
            </a:extLst>
          </p:cNvPr>
          <p:cNvGrpSpPr/>
          <p:nvPr/>
        </p:nvGrpSpPr>
        <p:grpSpPr>
          <a:xfrm>
            <a:off x="5531263" y="1533128"/>
            <a:ext cx="603451" cy="603451"/>
            <a:chOff x="1232142" y="1665813"/>
            <a:chExt cx="603451" cy="603451"/>
          </a:xfrm>
        </p:grpSpPr>
        <p:sp>
          <p:nvSpPr>
            <p:cNvPr id="7" name="椭圆 6">
              <a:extLst>
                <a:ext uri="{FF2B5EF4-FFF2-40B4-BE49-F238E27FC236}">
                  <a16:creationId xmlns:a16="http://schemas.microsoft.com/office/drawing/2014/main" id="{3C0922C3-3C6E-4799-9C29-D79259E861F2}"/>
                </a:ext>
              </a:extLst>
            </p:cNvPr>
            <p:cNvSpPr/>
            <p:nvPr/>
          </p:nvSpPr>
          <p:spPr>
            <a:xfrm>
              <a:off x="1232142" y="1665813"/>
              <a:ext cx="603451" cy="603451"/>
            </a:xfrm>
            <a:prstGeom prst="ellipse">
              <a:avLst/>
            </a:prstGeom>
            <a:solidFill>
              <a:srgbClr val="6EA92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Arial"/>
                <a:ea typeface="微软雅黑"/>
              </a:endParaRPr>
            </a:p>
          </p:txBody>
        </p:sp>
        <p:grpSp>
          <p:nvGrpSpPr>
            <p:cNvPr id="8" name="组 76">
              <a:extLst>
                <a:ext uri="{FF2B5EF4-FFF2-40B4-BE49-F238E27FC236}">
                  <a16:creationId xmlns:a16="http://schemas.microsoft.com/office/drawing/2014/main" id="{39B79A9B-EBD4-484B-875F-1BFF31CE4ACE}"/>
                </a:ext>
              </a:extLst>
            </p:cNvPr>
            <p:cNvGrpSpPr/>
            <p:nvPr/>
          </p:nvGrpSpPr>
          <p:grpSpPr>
            <a:xfrm>
              <a:off x="1379697" y="1832376"/>
              <a:ext cx="327347" cy="346355"/>
              <a:chOff x="774426" y="2926178"/>
              <a:chExt cx="245510" cy="259766"/>
            </a:xfrm>
            <a:solidFill>
              <a:schemeClr val="bg1"/>
            </a:solidFill>
            <a:effectLst>
              <a:outerShdw blurRad="50800" dist="38100" dir="16200000" rotWithShape="0">
                <a:prstClr val="black">
                  <a:alpha val="40000"/>
                </a:prstClr>
              </a:outerShdw>
            </a:effectLst>
          </p:grpSpPr>
          <p:sp>
            <p:nvSpPr>
              <p:cNvPr id="9" name="Rectangle 5">
                <a:extLst>
                  <a:ext uri="{FF2B5EF4-FFF2-40B4-BE49-F238E27FC236}">
                    <a16:creationId xmlns:a16="http://schemas.microsoft.com/office/drawing/2014/main" id="{556CC373-CA3F-48FA-8ABD-AFBF18F74065}"/>
                  </a:ext>
                </a:extLst>
              </p:cNvPr>
              <p:cNvSpPr>
                <a:spLocks noChangeArrowheads="1"/>
              </p:cNvSpPr>
              <p:nvPr/>
            </p:nvSpPr>
            <p:spPr bwMode="auto">
              <a:xfrm>
                <a:off x="890054" y="2965776"/>
                <a:ext cx="15839" cy="1631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10" name="Freeform 6">
                <a:extLst>
                  <a:ext uri="{FF2B5EF4-FFF2-40B4-BE49-F238E27FC236}">
                    <a16:creationId xmlns:a16="http://schemas.microsoft.com/office/drawing/2014/main" id="{8FC5644C-236A-4714-917B-D6DECCEE21BD}"/>
                  </a:ext>
                </a:extLst>
              </p:cNvPr>
              <p:cNvSpPr>
                <a:spLocks/>
              </p:cNvSpPr>
              <p:nvPr/>
            </p:nvSpPr>
            <p:spPr bwMode="auto">
              <a:xfrm>
                <a:off x="774426" y="3146345"/>
                <a:ext cx="131466" cy="39599"/>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11" name="Freeform 7">
                <a:extLst>
                  <a:ext uri="{FF2B5EF4-FFF2-40B4-BE49-F238E27FC236}">
                    <a16:creationId xmlns:a16="http://schemas.microsoft.com/office/drawing/2014/main" id="{73261720-A6C5-4821-8182-D4E5F74BAB31}"/>
                  </a:ext>
                </a:extLst>
              </p:cNvPr>
              <p:cNvSpPr>
                <a:spLocks/>
              </p:cNvSpPr>
              <p:nvPr/>
            </p:nvSpPr>
            <p:spPr bwMode="auto">
              <a:xfrm>
                <a:off x="890054" y="3146345"/>
                <a:ext cx="129882" cy="39599"/>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12" name="Freeform 8">
                <a:extLst>
                  <a:ext uri="{FF2B5EF4-FFF2-40B4-BE49-F238E27FC236}">
                    <a16:creationId xmlns:a16="http://schemas.microsoft.com/office/drawing/2014/main" id="{F7A808EE-3146-4956-936C-28FD2D4A18C0}"/>
                  </a:ext>
                </a:extLst>
              </p:cNvPr>
              <p:cNvSpPr>
                <a:spLocks/>
              </p:cNvSpPr>
              <p:nvPr/>
            </p:nvSpPr>
            <p:spPr bwMode="auto">
              <a:xfrm>
                <a:off x="774426" y="2926178"/>
                <a:ext cx="131466" cy="202744"/>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13" name="Freeform 9">
                <a:extLst>
                  <a:ext uri="{FF2B5EF4-FFF2-40B4-BE49-F238E27FC236}">
                    <a16:creationId xmlns:a16="http://schemas.microsoft.com/office/drawing/2014/main" id="{C3A69250-7142-45B8-8921-6DF2FAB0EF6D}"/>
                  </a:ext>
                </a:extLst>
              </p:cNvPr>
              <p:cNvSpPr>
                <a:spLocks/>
              </p:cNvSpPr>
              <p:nvPr/>
            </p:nvSpPr>
            <p:spPr bwMode="auto">
              <a:xfrm>
                <a:off x="890054" y="2926178"/>
                <a:ext cx="129882" cy="202744"/>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grpSp>
      </p:grpSp>
      <p:grpSp>
        <p:nvGrpSpPr>
          <p:cNvPr id="14" name="组合 13">
            <a:extLst>
              <a:ext uri="{FF2B5EF4-FFF2-40B4-BE49-F238E27FC236}">
                <a16:creationId xmlns:a16="http://schemas.microsoft.com/office/drawing/2014/main" id="{A5105BE5-5951-41AF-BE74-521D1AEA8853}"/>
              </a:ext>
            </a:extLst>
          </p:cNvPr>
          <p:cNvGrpSpPr/>
          <p:nvPr/>
        </p:nvGrpSpPr>
        <p:grpSpPr>
          <a:xfrm>
            <a:off x="5535945" y="3229359"/>
            <a:ext cx="603451" cy="603451"/>
            <a:chOff x="1268064" y="2761879"/>
            <a:chExt cx="603451" cy="603451"/>
          </a:xfrm>
        </p:grpSpPr>
        <p:sp>
          <p:nvSpPr>
            <p:cNvPr id="15" name="椭圆 14">
              <a:extLst>
                <a:ext uri="{FF2B5EF4-FFF2-40B4-BE49-F238E27FC236}">
                  <a16:creationId xmlns:a16="http://schemas.microsoft.com/office/drawing/2014/main" id="{2A15E81B-D4B9-4DEE-9EBF-4209530FB8BE}"/>
                </a:ext>
              </a:extLst>
            </p:cNvPr>
            <p:cNvSpPr/>
            <p:nvPr/>
          </p:nvSpPr>
          <p:spPr>
            <a:xfrm>
              <a:off x="1268064" y="2761879"/>
              <a:ext cx="603451" cy="603451"/>
            </a:xfrm>
            <a:prstGeom prst="ellipse">
              <a:avLst/>
            </a:prstGeom>
            <a:solidFill>
              <a:srgbClr val="51A1D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Arial"/>
                <a:ea typeface="微软雅黑"/>
              </a:endParaRPr>
            </a:p>
          </p:txBody>
        </p:sp>
        <p:grpSp>
          <p:nvGrpSpPr>
            <p:cNvPr id="16" name="组 74">
              <a:extLst>
                <a:ext uri="{FF2B5EF4-FFF2-40B4-BE49-F238E27FC236}">
                  <a16:creationId xmlns:a16="http://schemas.microsoft.com/office/drawing/2014/main" id="{9E42B5E5-6DDA-4402-8292-CEFEDE8E06EB}"/>
                </a:ext>
              </a:extLst>
            </p:cNvPr>
            <p:cNvGrpSpPr/>
            <p:nvPr/>
          </p:nvGrpSpPr>
          <p:grpSpPr>
            <a:xfrm>
              <a:off x="1406985" y="2852082"/>
              <a:ext cx="342129" cy="342131"/>
              <a:chOff x="768882" y="1424594"/>
              <a:chExt cx="256597" cy="256598"/>
            </a:xfrm>
            <a:solidFill>
              <a:schemeClr val="bg1"/>
            </a:solidFill>
            <a:effectLst>
              <a:outerShdw blurRad="50800" dist="38100" dir="16200000" rotWithShape="0">
                <a:prstClr val="black">
                  <a:alpha val="40000"/>
                </a:prstClr>
              </a:outerShdw>
            </a:effectLst>
          </p:grpSpPr>
          <p:sp>
            <p:nvSpPr>
              <p:cNvPr id="17" name="Freeform 16">
                <a:extLst>
                  <a:ext uri="{FF2B5EF4-FFF2-40B4-BE49-F238E27FC236}">
                    <a16:creationId xmlns:a16="http://schemas.microsoft.com/office/drawing/2014/main" id="{3BEC16E0-6543-4101-99DE-119EAF230D5E}"/>
                  </a:ext>
                </a:extLst>
              </p:cNvPr>
              <p:cNvSpPr>
                <a:spLocks/>
              </p:cNvSpPr>
              <p:nvPr/>
            </p:nvSpPr>
            <p:spPr bwMode="auto">
              <a:xfrm>
                <a:off x="798976" y="1575068"/>
                <a:ext cx="194823" cy="106124"/>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18" name="Freeform 17">
                <a:extLst>
                  <a:ext uri="{FF2B5EF4-FFF2-40B4-BE49-F238E27FC236}">
                    <a16:creationId xmlns:a16="http://schemas.microsoft.com/office/drawing/2014/main" id="{0155C5D8-5163-4793-A24B-4D98103C51AE}"/>
                  </a:ext>
                </a:extLst>
              </p:cNvPr>
              <p:cNvSpPr>
                <a:spLocks/>
              </p:cNvSpPr>
              <p:nvPr/>
            </p:nvSpPr>
            <p:spPr bwMode="auto">
              <a:xfrm>
                <a:off x="768882" y="1424594"/>
                <a:ext cx="256597" cy="148890"/>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19" name="Freeform 18">
                <a:extLst>
                  <a:ext uri="{FF2B5EF4-FFF2-40B4-BE49-F238E27FC236}">
                    <a16:creationId xmlns:a16="http://schemas.microsoft.com/office/drawing/2014/main" id="{9D2582A6-4FDE-4F58-B585-5717B3D7541C}"/>
                  </a:ext>
                </a:extLst>
              </p:cNvPr>
              <p:cNvSpPr>
                <a:spLocks/>
              </p:cNvSpPr>
              <p:nvPr/>
            </p:nvSpPr>
            <p:spPr bwMode="auto">
              <a:xfrm>
                <a:off x="863918" y="1575068"/>
                <a:ext cx="64941" cy="72861"/>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sp>
            <p:nvSpPr>
              <p:cNvPr id="20" name="Freeform 19">
                <a:extLst>
                  <a:ext uri="{FF2B5EF4-FFF2-40B4-BE49-F238E27FC236}">
                    <a16:creationId xmlns:a16="http://schemas.microsoft.com/office/drawing/2014/main" id="{BF306934-06C7-4C0B-B86D-1D2F71EDB884}"/>
                  </a:ext>
                </a:extLst>
              </p:cNvPr>
              <p:cNvSpPr>
                <a:spLocks noEditPoints="1"/>
              </p:cNvSpPr>
              <p:nvPr/>
            </p:nvSpPr>
            <p:spPr bwMode="auto">
              <a:xfrm>
                <a:off x="863918" y="1494287"/>
                <a:ext cx="64941" cy="64942"/>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effectLst>
                    <a:outerShdw blurRad="38100" dist="38100" dir="2700000" algn="tl">
                      <a:srgbClr val="000000">
                        <a:alpha val="43137"/>
                      </a:srgbClr>
                    </a:outerShdw>
                  </a:effectLst>
                  <a:latin typeface="Arial"/>
                  <a:ea typeface="微软雅黑"/>
                </a:endParaRPr>
              </a:p>
            </p:txBody>
          </p:sp>
        </p:grpSp>
      </p:grpSp>
      <p:grpSp>
        <p:nvGrpSpPr>
          <p:cNvPr id="21" name="组合 20">
            <a:extLst>
              <a:ext uri="{FF2B5EF4-FFF2-40B4-BE49-F238E27FC236}">
                <a16:creationId xmlns:a16="http://schemas.microsoft.com/office/drawing/2014/main" id="{7778B27B-BFDD-4E3A-ABCD-15029D132322}"/>
              </a:ext>
            </a:extLst>
          </p:cNvPr>
          <p:cNvGrpSpPr/>
          <p:nvPr/>
        </p:nvGrpSpPr>
        <p:grpSpPr>
          <a:xfrm>
            <a:off x="5531263" y="4859473"/>
            <a:ext cx="603451" cy="603451"/>
            <a:chOff x="1261609" y="3796435"/>
            <a:chExt cx="603451" cy="603451"/>
          </a:xfrm>
        </p:grpSpPr>
        <p:sp>
          <p:nvSpPr>
            <p:cNvPr id="22" name="椭圆 21">
              <a:extLst>
                <a:ext uri="{FF2B5EF4-FFF2-40B4-BE49-F238E27FC236}">
                  <a16:creationId xmlns:a16="http://schemas.microsoft.com/office/drawing/2014/main" id="{721D80C0-6DC8-4E74-822C-6BBD156D21FC}"/>
                </a:ext>
              </a:extLst>
            </p:cNvPr>
            <p:cNvSpPr/>
            <p:nvPr/>
          </p:nvSpPr>
          <p:spPr>
            <a:xfrm>
              <a:off x="1261609" y="3796435"/>
              <a:ext cx="603451" cy="603451"/>
            </a:xfrm>
            <a:prstGeom prst="ellipse">
              <a:avLst/>
            </a:prstGeom>
            <a:solidFill>
              <a:srgbClr val="6EA92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Arial"/>
                <a:ea typeface="微软雅黑"/>
              </a:endParaRPr>
            </a:p>
          </p:txBody>
        </p:sp>
        <p:sp>
          <p:nvSpPr>
            <p:cNvPr id="23" name="Freeform 10">
              <a:extLst>
                <a:ext uri="{FF2B5EF4-FFF2-40B4-BE49-F238E27FC236}">
                  <a16:creationId xmlns:a16="http://schemas.microsoft.com/office/drawing/2014/main" id="{12205E57-8B15-459F-AB35-67BBB1D4879C}"/>
                </a:ext>
              </a:extLst>
            </p:cNvPr>
            <p:cNvSpPr>
              <a:spLocks/>
            </p:cNvSpPr>
            <p:nvPr/>
          </p:nvSpPr>
          <p:spPr bwMode="auto">
            <a:xfrm>
              <a:off x="1389102" y="3934486"/>
              <a:ext cx="348465" cy="32734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a:effectLst>
              <a:outerShdw blurRad="50800" dist="38100" dir="16200000" rotWithShape="0">
                <a:prstClr val="black">
                  <a:alpha val="40000"/>
                </a:prstClr>
              </a:outerShdw>
            </a:effectLst>
          </p:spPr>
          <p:txBody>
            <a:bodyPr vert="horz" wrap="square" lIns="121920" tIns="60960" rIns="121920" bIns="60960" numCol="1" anchor="t" anchorCtr="0" compatLnSpc="1">
              <a:prstTxWarp prst="textNoShape">
                <a:avLst/>
              </a:prstTxWarp>
            </a:bodyPr>
            <a:lstStyle/>
            <a:p>
              <a:pPr defTabSz="1219170"/>
              <a:endParaRPr lang="zh-CN" altLang="en-US" sz="2400">
                <a:solidFill>
                  <a:schemeClr val="bg1"/>
                </a:solidFill>
                <a:latin typeface="Arial"/>
                <a:ea typeface="微软雅黑"/>
              </a:endParaRPr>
            </a:p>
          </p:txBody>
        </p:sp>
      </p:grpSp>
      <p:cxnSp>
        <p:nvCxnSpPr>
          <p:cNvPr id="33" name="连接符: 肘形 32">
            <a:extLst>
              <a:ext uri="{FF2B5EF4-FFF2-40B4-BE49-F238E27FC236}">
                <a16:creationId xmlns:a16="http://schemas.microsoft.com/office/drawing/2014/main" id="{F011A311-AA34-4272-9B91-4C74CAF90B69}"/>
              </a:ext>
            </a:extLst>
          </p:cNvPr>
          <p:cNvCxnSpPr>
            <a:cxnSpLocks/>
          </p:cNvCxnSpPr>
          <p:nvPr/>
        </p:nvCxnSpPr>
        <p:spPr>
          <a:xfrm rot="5400000">
            <a:off x="3032894" y="2216754"/>
            <a:ext cx="2860800" cy="1723486"/>
          </a:xfrm>
          <a:prstGeom prst="bentConnector3">
            <a:avLst>
              <a:gd name="adj1" fmla="val 67862"/>
            </a:avLst>
          </a:prstGeom>
          <a:ln>
            <a:solidFill>
              <a:srgbClr val="255F93"/>
            </a:solidFill>
          </a:ln>
        </p:spPr>
        <p:style>
          <a:lnRef idx="1">
            <a:schemeClr val="accent1"/>
          </a:lnRef>
          <a:fillRef idx="0">
            <a:schemeClr val="accent1"/>
          </a:fillRef>
          <a:effectRef idx="0">
            <a:schemeClr val="accent1"/>
          </a:effectRef>
          <a:fontRef idx="minor">
            <a:schemeClr val="tx1"/>
          </a:fontRef>
        </p:style>
      </p:cxnSp>
      <p:cxnSp>
        <p:nvCxnSpPr>
          <p:cNvPr id="36" name="连接符: 肘形 35">
            <a:extLst>
              <a:ext uri="{FF2B5EF4-FFF2-40B4-BE49-F238E27FC236}">
                <a16:creationId xmlns:a16="http://schemas.microsoft.com/office/drawing/2014/main" id="{A7BECDFB-4BED-4B36-A997-76F166570B99}"/>
              </a:ext>
            </a:extLst>
          </p:cNvPr>
          <p:cNvCxnSpPr>
            <a:cxnSpLocks/>
          </p:cNvCxnSpPr>
          <p:nvPr/>
        </p:nvCxnSpPr>
        <p:spPr>
          <a:xfrm rot="16200000" flipV="1">
            <a:off x="3035918" y="3242669"/>
            <a:ext cx="2860800" cy="1723486"/>
          </a:xfrm>
          <a:prstGeom prst="bentConnector3">
            <a:avLst>
              <a:gd name="adj1" fmla="val 67862"/>
            </a:avLst>
          </a:prstGeom>
          <a:ln>
            <a:solidFill>
              <a:srgbClr val="255F93"/>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EA280960-6FF4-4F11-B7D8-90705256F866}"/>
              </a:ext>
            </a:extLst>
          </p:cNvPr>
          <p:cNvSpPr/>
          <p:nvPr/>
        </p:nvSpPr>
        <p:spPr>
          <a:xfrm>
            <a:off x="1062319" y="1949824"/>
            <a:ext cx="3307976" cy="30390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DA58B5C2-9414-4232-802C-ED8FA084A2A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462139" y="2242642"/>
            <a:ext cx="3127095" cy="2880687"/>
          </a:xfrm>
          <a:prstGeom prst="rect">
            <a:avLst/>
          </a:prstGeom>
        </p:spPr>
      </p:pic>
      <p:sp>
        <p:nvSpPr>
          <p:cNvPr id="37" name="矩形 36">
            <a:extLst>
              <a:ext uri="{FF2B5EF4-FFF2-40B4-BE49-F238E27FC236}">
                <a16:creationId xmlns:a16="http://schemas.microsoft.com/office/drawing/2014/main" id="{4C25BCFA-CF0B-4236-BA89-91527F0EE175}"/>
              </a:ext>
            </a:extLst>
          </p:cNvPr>
          <p:cNvSpPr>
            <a:spLocks noChangeArrowheads="1"/>
          </p:cNvSpPr>
          <p:nvPr/>
        </p:nvSpPr>
        <p:spPr bwMode="auto">
          <a:xfrm>
            <a:off x="6558001" y="1011008"/>
            <a:ext cx="4851450" cy="164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200000"/>
              </a:lnSpc>
            </a:pPr>
            <a:r>
              <a:rPr lang="zh-CN" altLang="en-US"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实习生：</a:t>
            </a:r>
            <a:endParaRPr lang="en-US" altLang="zh-CN"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zh-CN" altLang="en-US"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风电运维工程师：</a:t>
            </a:r>
            <a:r>
              <a:rPr lang="en-US" altLang="zh-CN"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18</a:t>
            </a: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周岁以上、大专学历；机电、机械专业，能吃苦耐劳，服从公司安排。</a:t>
            </a:r>
            <a:endParaRPr lang="en-US" altLang="zh-CN"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41" name="Picture 1" descr="QQ图片201504240933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4B3BF621-1C27-48D4-97A3-6A7705EBE913}"/>
              </a:ext>
            </a:extLst>
          </p:cNvPr>
          <p:cNvSpPr/>
          <p:nvPr/>
        </p:nvSpPr>
        <p:spPr>
          <a:xfrm>
            <a:off x="6504094" y="4287940"/>
            <a:ext cx="4784333" cy="1670778"/>
          </a:xfrm>
          <a:prstGeom prst="rect">
            <a:avLst/>
          </a:prstGeom>
        </p:spPr>
        <p:txBody>
          <a:bodyPr wrap="square">
            <a:spAutoFit/>
          </a:bodyPr>
          <a:lstStyle/>
          <a:p>
            <a:pPr>
              <a:lnSpc>
                <a:spcPct val="200000"/>
              </a:lnSpc>
              <a:buFont typeface="Arial" panose="020B0604020202020204" pitchFamily="34" charset="0"/>
              <a:buNone/>
            </a:pPr>
            <a:r>
              <a:rPr lang="zh-CN" altLang="en-US"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社招：</a:t>
            </a:r>
            <a:endParaRPr lang="en-US" altLang="zh-CN"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buFont typeface="Arial" panose="020B0604020202020204" pitchFamily="34" charset="0"/>
              <a:buNone/>
            </a:pPr>
            <a:r>
              <a:rPr lang="zh-CN" altLang="en-US"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风电运维工程师：</a:t>
            </a:r>
            <a:r>
              <a:rPr lang="en-US" altLang="zh-CN"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18-35</a:t>
            </a: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周岁、大专学历；机电、机械专业；持有电工、登高证优先。</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a:extLst>
              <a:ext uri="{FF2B5EF4-FFF2-40B4-BE49-F238E27FC236}">
                <a16:creationId xmlns:a16="http://schemas.microsoft.com/office/drawing/2014/main" id="{57F3F6A3-9838-4517-9A7E-EA058C0134F3}"/>
              </a:ext>
            </a:extLst>
          </p:cNvPr>
          <p:cNvSpPr/>
          <p:nvPr/>
        </p:nvSpPr>
        <p:spPr>
          <a:xfrm>
            <a:off x="6558001" y="2959691"/>
            <a:ext cx="4676521" cy="1116781"/>
          </a:xfrm>
          <a:prstGeom prst="rect">
            <a:avLst/>
          </a:prstGeom>
        </p:spPr>
        <p:txBody>
          <a:bodyPr wrap="square">
            <a:spAutoFit/>
          </a:bodyPr>
          <a:lstStyle/>
          <a:p>
            <a:pPr>
              <a:lnSpc>
                <a:spcPct val="200000"/>
              </a:lnSpc>
              <a:buFont typeface="Arial" panose="020B0604020202020204" pitchFamily="34" charset="0"/>
              <a:buNone/>
            </a:pPr>
            <a:r>
              <a:rPr lang="zh-CN" altLang="en-US" b="1"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行政、人事岗位：</a:t>
            </a: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要求</a:t>
            </a:r>
            <a:r>
              <a:rPr lang="en-US" altLang="zh-CN"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18</a:t>
            </a: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周岁以上、大专学历，男女不限。</a:t>
            </a:r>
            <a:endParaRPr lang="en-US" altLang="zh-CN"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28279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650"/>
                            </p:stCondLst>
                            <p:childTnLst>
                              <p:par>
                                <p:cTn id="24" presetID="16" presetClass="entr" presetSubtype="21"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par>
                          <p:cTn id="30" fill="hold">
                            <p:stCondLst>
                              <p:cond delay="215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childTnLst>
                          </p:cTn>
                        </p:par>
                        <p:par>
                          <p:cTn id="41" fill="hold">
                            <p:stCondLst>
                              <p:cond delay="3150"/>
                            </p:stCondLst>
                            <p:childTnLst>
                              <p:par>
                                <p:cTn id="42" presetID="42"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4150"/>
                            </p:stCondLst>
                            <p:childTnLst>
                              <p:par>
                                <p:cTn id="48" presetID="42" presetClass="entr" presetSubtype="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225877"/>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04088"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4</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7" name="矩形 6"/>
          <p:cNvSpPr>
            <a:spLocks noChangeArrowheads="1"/>
          </p:cNvSpPr>
          <p:nvPr/>
        </p:nvSpPr>
        <p:spPr bwMode="auto">
          <a:xfrm>
            <a:off x="3882113" y="5190401"/>
            <a:ext cx="4755148"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如何加入我们</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4000" dirty="0">
                <a:solidFill>
                  <a:srgbClr val="6385A8"/>
                </a:solidFill>
                <a:latin typeface="微软雅黑" panose="020B0503020204020204" pitchFamily="34" charset="-122"/>
                <a:ea typeface="微软雅黑" panose="020B0503020204020204" pitchFamily="34" charset="-122"/>
              </a:rPr>
              <a:t>应聘方式与就业指导</a:t>
            </a:r>
            <a:endParaRPr lang="en-US" altLang="zh-CN" sz="4000" dirty="0">
              <a:solidFill>
                <a:srgbClr val="6385A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530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02AFC3E-D02E-4E5A-961D-11BAD5C30495}"/>
              </a:ext>
            </a:extLst>
          </p:cNvPr>
          <p:cNvSpPr>
            <a:spLocks noChangeArrowheads="1"/>
          </p:cNvSpPr>
          <p:nvPr/>
        </p:nvSpPr>
        <p:spPr bwMode="auto">
          <a:xfrm>
            <a:off x="1025525" y="241394"/>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应聘流程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2549BB2B-CDB9-470B-A1C8-6B203C99E21D}"/>
              </a:ext>
            </a:extLst>
          </p:cNvPr>
          <p:cNvGrpSpPr/>
          <p:nvPr/>
        </p:nvGrpSpPr>
        <p:grpSpPr>
          <a:xfrm>
            <a:off x="648768" y="1329371"/>
            <a:ext cx="11108468" cy="4150180"/>
            <a:chOff x="648768" y="1329371"/>
            <a:chExt cx="11108468" cy="4150180"/>
          </a:xfrm>
        </p:grpSpPr>
        <p:cxnSp>
          <p:nvCxnSpPr>
            <p:cNvPr id="40" name="直接箭头连接符 15">
              <a:extLst>
                <a:ext uri="{FF2B5EF4-FFF2-40B4-BE49-F238E27FC236}">
                  <a16:creationId xmlns:a16="http://schemas.microsoft.com/office/drawing/2014/main" id="{38B1C497-077F-4A65-8C3A-7083B7FAE627}"/>
                </a:ext>
              </a:extLst>
            </p:cNvPr>
            <p:cNvCxnSpPr>
              <a:cxnSpLocks noChangeShapeType="1"/>
            </p:cNvCxnSpPr>
            <p:nvPr/>
          </p:nvCxnSpPr>
          <p:spPr bwMode="auto">
            <a:xfrm flipV="1">
              <a:off x="8316352" y="3491456"/>
              <a:ext cx="1765300" cy="1165225"/>
            </a:xfrm>
            <a:prstGeom prst="straightConnector1">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26632" name="直接箭头连接符 14"/>
            <p:cNvCxnSpPr>
              <a:cxnSpLocks noChangeShapeType="1"/>
              <a:stCxn id="26628" idx="5"/>
              <a:endCxn id="26629" idx="1"/>
            </p:cNvCxnSpPr>
            <p:nvPr/>
          </p:nvCxnSpPr>
          <p:spPr bwMode="auto">
            <a:xfrm>
              <a:off x="1646145" y="3358310"/>
              <a:ext cx="1468438" cy="1165225"/>
            </a:xfrm>
            <a:prstGeom prst="straightConnector1">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26633" name="直接箭头连接符 15"/>
            <p:cNvCxnSpPr>
              <a:cxnSpLocks noChangeShapeType="1"/>
              <a:stCxn id="26629" idx="7"/>
              <a:endCxn id="26630" idx="3"/>
            </p:cNvCxnSpPr>
            <p:nvPr/>
          </p:nvCxnSpPr>
          <p:spPr bwMode="auto">
            <a:xfrm flipV="1">
              <a:off x="3760695" y="3358310"/>
              <a:ext cx="1765300" cy="1165225"/>
            </a:xfrm>
            <a:prstGeom prst="straightConnector1">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26634" name="直接箭头连接符 16"/>
            <p:cNvCxnSpPr>
              <a:cxnSpLocks noChangeShapeType="1"/>
              <a:stCxn id="26630" idx="5"/>
              <a:endCxn id="26631" idx="1"/>
            </p:cNvCxnSpPr>
            <p:nvPr/>
          </p:nvCxnSpPr>
          <p:spPr bwMode="auto">
            <a:xfrm>
              <a:off x="6173695" y="3358310"/>
              <a:ext cx="1828800" cy="1165225"/>
            </a:xfrm>
            <a:prstGeom prst="straightConnector1">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sp>
          <p:nvSpPr>
            <p:cNvPr id="2" name="文本框 1">
              <a:extLst>
                <a:ext uri="{FF2B5EF4-FFF2-40B4-BE49-F238E27FC236}">
                  <a16:creationId xmlns:a16="http://schemas.microsoft.com/office/drawing/2014/main" id="{CEFF9739-129B-4E62-8F3D-8AC3053766FB}"/>
                </a:ext>
              </a:extLst>
            </p:cNvPr>
            <p:cNvSpPr txBox="1"/>
            <p:nvPr/>
          </p:nvSpPr>
          <p:spPr>
            <a:xfrm>
              <a:off x="1052420"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投递简历</a:t>
              </a:r>
            </a:p>
          </p:txBody>
        </p:sp>
        <p:sp>
          <p:nvSpPr>
            <p:cNvPr id="34" name="文本框 33">
              <a:extLst>
                <a:ext uri="{FF2B5EF4-FFF2-40B4-BE49-F238E27FC236}">
                  <a16:creationId xmlns:a16="http://schemas.microsoft.com/office/drawing/2014/main" id="{6E53476C-3CD6-4CD3-A41B-B5549B856A45}"/>
                </a:ext>
              </a:extLst>
            </p:cNvPr>
            <p:cNvSpPr txBox="1"/>
            <p:nvPr/>
          </p:nvSpPr>
          <p:spPr>
            <a:xfrm>
              <a:off x="4215374" y="4773587"/>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测评</a:t>
              </a:r>
            </a:p>
          </p:txBody>
        </p:sp>
        <p:sp>
          <p:nvSpPr>
            <p:cNvPr id="35" name="文本框 34">
              <a:extLst>
                <a:ext uri="{FF2B5EF4-FFF2-40B4-BE49-F238E27FC236}">
                  <a16:creationId xmlns:a16="http://schemas.microsoft.com/office/drawing/2014/main" id="{D8ED5219-7161-4AF3-8329-31695992EFF7}"/>
                </a:ext>
              </a:extLst>
            </p:cNvPr>
            <p:cNvSpPr txBox="1"/>
            <p:nvPr/>
          </p:nvSpPr>
          <p:spPr>
            <a:xfrm>
              <a:off x="5877113"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面试</a:t>
              </a:r>
            </a:p>
          </p:txBody>
        </p:sp>
        <p:sp>
          <p:nvSpPr>
            <p:cNvPr id="36" name="文本框 35">
              <a:extLst>
                <a:ext uri="{FF2B5EF4-FFF2-40B4-BE49-F238E27FC236}">
                  <a16:creationId xmlns:a16="http://schemas.microsoft.com/office/drawing/2014/main" id="{7FA1A947-F93E-4503-BE8B-F0FF2A0893E8}"/>
                </a:ext>
              </a:extLst>
            </p:cNvPr>
            <p:cNvSpPr txBox="1"/>
            <p:nvPr/>
          </p:nvSpPr>
          <p:spPr>
            <a:xfrm>
              <a:off x="9235608" y="4780578"/>
              <a:ext cx="170264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录用</a:t>
              </a:r>
              <a:r>
                <a:rPr lang="en-US" altLang="zh-CN" sz="2000" b="1" dirty="0">
                  <a:latin typeface="微软雅黑" panose="020B0503020204020204" pitchFamily="34" charset="-122"/>
                  <a:ea typeface="微软雅黑" panose="020B0503020204020204" pitchFamily="34" charset="-122"/>
                </a:rPr>
                <a:t>OFFER</a:t>
              </a:r>
              <a:endParaRPr lang="zh-CN" altLang="en-US" sz="2000" b="1" dirty="0">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095FA7C1-3AAE-4A53-AC93-9E1824AB66FB}"/>
                </a:ext>
              </a:extLst>
            </p:cNvPr>
            <p:cNvSpPr txBox="1"/>
            <p:nvPr/>
          </p:nvSpPr>
          <p:spPr>
            <a:xfrm>
              <a:off x="9855992"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正式员工</a:t>
              </a:r>
            </a:p>
          </p:txBody>
        </p:sp>
        <p:sp>
          <p:nvSpPr>
            <p:cNvPr id="41" name="矩形 40">
              <a:extLst>
                <a:ext uri="{FF2B5EF4-FFF2-40B4-BE49-F238E27FC236}">
                  <a16:creationId xmlns:a16="http://schemas.microsoft.com/office/drawing/2014/main" id="{902B3B3C-824B-4D4F-9EE7-F13CA7A96781}"/>
                </a:ext>
              </a:extLst>
            </p:cNvPr>
            <p:cNvSpPr>
              <a:spLocks noChangeArrowheads="1"/>
            </p:cNvSpPr>
            <p:nvPr/>
          </p:nvSpPr>
          <p:spPr bwMode="auto">
            <a:xfrm>
              <a:off x="648768" y="1729481"/>
              <a:ext cx="2465815" cy="2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进行邮箱投递简历或者进行现场填制</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41">
              <a:extLst>
                <a:ext uri="{FF2B5EF4-FFF2-40B4-BE49-F238E27FC236}">
                  <a16:creationId xmlns:a16="http://schemas.microsoft.com/office/drawing/2014/main" id="{40B9247A-DC20-4CFA-A28D-F76FB5290F06}"/>
                </a:ext>
              </a:extLst>
            </p:cNvPr>
            <p:cNvSpPr>
              <a:spLocks noChangeArrowheads="1"/>
            </p:cNvSpPr>
            <p:nvPr/>
          </p:nvSpPr>
          <p:spPr bwMode="auto">
            <a:xfrm>
              <a:off x="3992836" y="5193588"/>
              <a:ext cx="2161015" cy="26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统一参加公司素质能力测评</a:t>
              </a:r>
            </a:p>
          </p:txBody>
        </p:sp>
        <p:sp>
          <p:nvSpPr>
            <p:cNvPr id="43" name="矩形 42">
              <a:extLst>
                <a:ext uri="{FF2B5EF4-FFF2-40B4-BE49-F238E27FC236}">
                  <a16:creationId xmlns:a16="http://schemas.microsoft.com/office/drawing/2014/main" id="{B8C0B1A3-A3D1-4B65-8480-19D43CE50099}"/>
                </a:ext>
              </a:extLst>
            </p:cNvPr>
            <p:cNvSpPr>
              <a:spLocks noChangeArrowheads="1"/>
            </p:cNvSpPr>
            <p:nvPr/>
          </p:nvSpPr>
          <p:spPr bwMode="auto">
            <a:xfrm>
              <a:off x="9596221" y="1729481"/>
              <a:ext cx="2161015"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公司合理安排新员工入职培训，技能培训然后到正式岗位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a:extLst>
                <a:ext uri="{FF2B5EF4-FFF2-40B4-BE49-F238E27FC236}">
                  <a16:creationId xmlns:a16="http://schemas.microsoft.com/office/drawing/2014/main" id="{33BA5AB2-14F3-424F-BB10-C0359C51113C}"/>
                </a:ext>
              </a:extLst>
            </p:cNvPr>
            <p:cNvSpPr>
              <a:spLocks noChangeArrowheads="1"/>
            </p:cNvSpPr>
            <p:nvPr/>
          </p:nvSpPr>
          <p:spPr bwMode="auto">
            <a:xfrm>
              <a:off x="5402677" y="1772570"/>
              <a:ext cx="2695393" cy="2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公司组织面试组进行专项面试以问答形式</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44">
              <a:extLst>
                <a:ext uri="{FF2B5EF4-FFF2-40B4-BE49-F238E27FC236}">
                  <a16:creationId xmlns:a16="http://schemas.microsoft.com/office/drawing/2014/main" id="{B96C3329-0C10-467F-B1AF-CA5735ADF4F7}"/>
                </a:ext>
              </a:extLst>
            </p:cNvPr>
            <p:cNvSpPr>
              <a:spLocks noChangeArrowheads="1"/>
            </p:cNvSpPr>
            <p:nvPr/>
          </p:nvSpPr>
          <p:spPr bwMode="auto">
            <a:xfrm>
              <a:off x="8904837" y="5211663"/>
              <a:ext cx="2161015" cy="26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公司人力资源电话通知到岗时间</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a:extLst>
                <a:ext uri="{FF2B5EF4-FFF2-40B4-BE49-F238E27FC236}">
                  <a16:creationId xmlns:a16="http://schemas.microsoft.com/office/drawing/2014/main" id="{5C0C63D5-214B-42F9-BEC4-9DC43E4C35A1}"/>
                </a:ext>
              </a:extLst>
            </p:cNvPr>
            <p:cNvGrpSpPr/>
            <p:nvPr/>
          </p:nvGrpSpPr>
          <p:grpSpPr>
            <a:xfrm>
              <a:off x="865095" y="2577260"/>
              <a:ext cx="914400" cy="963612"/>
              <a:chOff x="865095" y="2577260"/>
              <a:chExt cx="914400" cy="963612"/>
            </a:xfrm>
          </p:grpSpPr>
          <p:sp>
            <p:nvSpPr>
              <p:cNvPr id="26628" name="椭圆 10"/>
              <p:cNvSpPr>
                <a:spLocks noChangeArrowheads="1"/>
              </p:cNvSpPr>
              <p:nvPr/>
            </p:nvSpPr>
            <p:spPr bwMode="auto">
              <a:xfrm>
                <a:off x="865095" y="2577260"/>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5" name="椭圆 17"/>
              <p:cNvSpPr>
                <a:spLocks noChangeAspect="1" noChangeArrowheads="1"/>
              </p:cNvSpPr>
              <p:nvPr/>
            </p:nvSpPr>
            <p:spPr bwMode="auto">
              <a:xfrm>
                <a:off x="1473108" y="3234485"/>
                <a:ext cx="306387" cy="306387"/>
              </a:xfrm>
              <a:prstGeom prst="ellipse">
                <a:avLst/>
              </a:pr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a:solidFill>
                      <a:srgbClr val="FFFFFF"/>
                    </a:solidFill>
                  </a:rPr>
                  <a:t>1</a:t>
                </a:r>
                <a:endParaRPr lang="zh-CN" altLang="en-US" sz="1600">
                  <a:solidFill>
                    <a:srgbClr val="FFFFFF"/>
                  </a:solidFill>
                </a:endParaRPr>
              </a:p>
            </p:txBody>
          </p:sp>
          <p:grpSp>
            <p:nvGrpSpPr>
              <p:cNvPr id="3" name="组合 2">
                <a:extLst>
                  <a:ext uri="{FF2B5EF4-FFF2-40B4-BE49-F238E27FC236}">
                    <a16:creationId xmlns:a16="http://schemas.microsoft.com/office/drawing/2014/main" id="{560DBEF8-44C8-44B3-A90E-94441A4C4333}"/>
                  </a:ext>
                </a:extLst>
              </p:cNvPr>
              <p:cNvGrpSpPr/>
              <p:nvPr/>
            </p:nvGrpSpPr>
            <p:grpSpPr>
              <a:xfrm>
                <a:off x="1123393" y="2752678"/>
                <a:ext cx="531812" cy="534988"/>
                <a:chOff x="1066662" y="2779418"/>
                <a:chExt cx="531812" cy="534988"/>
              </a:xfrm>
            </p:grpSpPr>
            <p:sp>
              <p:nvSpPr>
                <p:cNvPr id="46" name="Freeform 50">
                  <a:extLst>
                    <a:ext uri="{FF2B5EF4-FFF2-40B4-BE49-F238E27FC236}">
                      <a16:creationId xmlns:a16="http://schemas.microsoft.com/office/drawing/2014/main" id="{B19726E7-E3AC-4624-8438-06C4B751EEB8}"/>
                    </a:ext>
                  </a:extLst>
                </p:cNvPr>
                <p:cNvSpPr>
                  <a:spLocks/>
                </p:cNvSpPr>
                <p:nvPr/>
              </p:nvSpPr>
              <p:spPr bwMode="auto">
                <a:xfrm>
                  <a:off x="1328599" y="2976268"/>
                  <a:ext cx="269875" cy="231775"/>
                </a:xfrm>
                <a:custGeom>
                  <a:avLst/>
                  <a:gdLst>
                    <a:gd name="T0" fmla="*/ 92 w 92"/>
                    <a:gd name="T1" fmla="*/ 63 h 79"/>
                    <a:gd name="T2" fmla="*/ 26 w 92"/>
                    <a:gd name="T3" fmla="*/ 9 h 79"/>
                    <a:gd name="T4" fmla="*/ 1 w 92"/>
                    <a:gd name="T5" fmla="*/ 2 h 79"/>
                    <a:gd name="T6" fmla="*/ 12 w 92"/>
                    <a:gd name="T7" fmla="*/ 25 h 79"/>
                    <a:gd name="T8" fmla="*/ 79 w 92"/>
                    <a:gd name="T9" fmla="*/ 79 h 79"/>
                    <a:gd name="T10" fmla="*/ 85 w 92"/>
                    <a:gd name="T11" fmla="*/ 71 h 79"/>
                    <a:gd name="T12" fmla="*/ 85 w 92"/>
                    <a:gd name="T13" fmla="*/ 71 h 79"/>
                    <a:gd name="T14" fmla="*/ 92 w 92"/>
                    <a:gd name="T15" fmla="*/ 63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92" y="63"/>
                      </a:moveTo>
                      <a:cubicBezTo>
                        <a:pt x="26" y="9"/>
                        <a:pt x="26" y="9"/>
                        <a:pt x="26" y="9"/>
                      </a:cubicBezTo>
                      <a:cubicBezTo>
                        <a:pt x="26" y="9"/>
                        <a:pt x="5" y="0"/>
                        <a:pt x="1" y="2"/>
                      </a:cubicBezTo>
                      <a:cubicBezTo>
                        <a:pt x="0" y="4"/>
                        <a:pt x="12" y="25"/>
                        <a:pt x="12" y="25"/>
                      </a:cubicBezTo>
                      <a:cubicBezTo>
                        <a:pt x="79" y="79"/>
                        <a:pt x="79" y="79"/>
                        <a:pt x="79" y="79"/>
                      </a:cubicBezTo>
                      <a:cubicBezTo>
                        <a:pt x="85" y="71"/>
                        <a:pt x="85" y="71"/>
                        <a:pt x="85" y="71"/>
                      </a:cubicBezTo>
                      <a:cubicBezTo>
                        <a:pt x="85" y="71"/>
                        <a:pt x="85" y="71"/>
                        <a:pt x="85" y="71"/>
                      </a:cubicBezTo>
                      <a:lnTo>
                        <a:pt x="92"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52">
                  <a:extLst>
                    <a:ext uri="{FF2B5EF4-FFF2-40B4-BE49-F238E27FC236}">
                      <a16:creationId xmlns:a16="http://schemas.microsoft.com/office/drawing/2014/main" id="{0AC32E9C-AB03-47B1-9321-4134AC34F9E0}"/>
                    </a:ext>
                  </a:extLst>
                </p:cNvPr>
                <p:cNvSpPr>
                  <a:spLocks noEditPoints="1"/>
                </p:cNvSpPr>
                <p:nvPr/>
              </p:nvSpPr>
              <p:spPr bwMode="auto">
                <a:xfrm>
                  <a:off x="1066662" y="2779418"/>
                  <a:ext cx="449263" cy="534988"/>
                </a:xfrm>
                <a:custGeom>
                  <a:avLst/>
                  <a:gdLst>
                    <a:gd name="T0" fmla="*/ 93 w 153"/>
                    <a:gd name="T1" fmla="*/ 116 h 182"/>
                    <a:gd name="T2" fmla="*/ 153 w 153"/>
                    <a:gd name="T3" fmla="*/ 150 h 182"/>
                    <a:gd name="T4" fmla="*/ 153 w 153"/>
                    <a:gd name="T5" fmla="*/ 138 h 182"/>
                    <a:gd name="T6" fmla="*/ 99 w 153"/>
                    <a:gd name="T7" fmla="*/ 94 h 182"/>
                    <a:gd name="T8" fmla="*/ 99 w 153"/>
                    <a:gd name="T9" fmla="*/ 94 h 182"/>
                    <a:gd name="T10" fmla="*/ 87 w 153"/>
                    <a:gd name="T11" fmla="*/ 68 h 182"/>
                    <a:gd name="T12" fmla="*/ 87 w 153"/>
                    <a:gd name="T13" fmla="*/ 67 h 182"/>
                    <a:gd name="T14" fmla="*/ 89 w 153"/>
                    <a:gd name="T15" fmla="*/ 66 h 182"/>
                    <a:gd name="T16" fmla="*/ 91 w 153"/>
                    <a:gd name="T17" fmla="*/ 66 h 182"/>
                    <a:gd name="T18" fmla="*/ 116 w 153"/>
                    <a:gd name="T19" fmla="*/ 74 h 182"/>
                    <a:gd name="T20" fmla="*/ 116 w 153"/>
                    <a:gd name="T21" fmla="*/ 74 h 182"/>
                    <a:gd name="T22" fmla="*/ 153 w 153"/>
                    <a:gd name="T23" fmla="*/ 104 h 182"/>
                    <a:gd name="T24" fmla="*/ 153 w 153"/>
                    <a:gd name="T25" fmla="*/ 4 h 182"/>
                    <a:gd name="T26" fmla="*/ 149 w 153"/>
                    <a:gd name="T27" fmla="*/ 0 h 182"/>
                    <a:gd name="T28" fmla="*/ 4 w 153"/>
                    <a:gd name="T29" fmla="*/ 0 h 182"/>
                    <a:gd name="T30" fmla="*/ 0 w 153"/>
                    <a:gd name="T31" fmla="*/ 4 h 182"/>
                    <a:gd name="T32" fmla="*/ 0 w 153"/>
                    <a:gd name="T33" fmla="*/ 182 h 182"/>
                    <a:gd name="T34" fmla="*/ 88 w 153"/>
                    <a:gd name="T35" fmla="*/ 117 h 182"/>
                    <a:gd name="T36" fmla="*/ 93 w 153"/>
                    <a:gd name="T37" fmla="*/ 116 h 182"/>
                    <a:gd name="T38" fmla="*/ 31 w 153"/>
                    <a:gd name="T39" fmla="*/ 21 h 182"/>
                    <a:gd name="T40" fmla="*/ 116 w 153"/>
                    <a:gd name="T41" fmla="*/ 21 h 182"/>
                    <a:gd name="T42" fmla="*/ 120 w 153"/>
                    <a:gd name="T43" fmla="*/ 25 h 182"/>
                    <a:gd name="T44" fmla="*/ 116 w 153"/>
                    <a:gd name="T45" fmla="*/ 29 h 182"/>
                    <a:gd name="T46" fmla="*/ 31 w 153"/>
                    <a:gd name="T47" fmla="*/ 29 h 182"/>
                    <a:gd name="T48" fmla="*/ 27 w 153"/>
                    <a:gd name="T49" fmla="*/ 25 h 182"/>
                    <a:gd name="T50" fmla="*/ 31 w 153"/>
                    <a:gd name="T51" fmla="*/ 21 h 182"/>
                    <a:gd name="T52" fmla="*/ 31 w 153"/>
                    <a:gd name="T53" fmla="*/ 48 h 182"/>
                    <a:gd name="T54" fmla="*/ 116 w 153"/>
                    <a:gd name="T55" fmla="*/ 48 h 182"/>
                    <a:gd name="T56" fmla="*/ 120 w 153"/>
                    <a:gd name="T57" fmla="*/ 52 h 182"/>
                    <a:gd name="T58" fmla="*/ 116 w 153"/>
                    <a:gd name="T59" fmla="*/ 56 h 182"/>
                    <a:gd name="T60" fmla="*/ 31 w 153"/>
                    <a:gd name="T61" fmla="*/ 56 h 182"/>
                    <a:gd name="T62" fmla="*/ 27 w 153"/>
                    <a:gd name="T63" fmla="*/ 52 h 182"/>
                    <a:gd name="T64" fmla="*/ 31 w 153"/>
                    <a:gd name="T65" fmla="*/ 48 h 182"/>
                    <a:gd name="T66" fmla="*/ 31 w 153"/>
                    <a:gd name="T67" fmla="*/ 76 h 182"/>
                    <a:gd name="T68" fmla="*/ 86 w 153"/>
                    <a:gd name="T69" fmla="*/ 76 h 182"/>
                    <a:gd name="T70" fmla="*/ 90 w 153"/>
                    <a:gd name="T71" fmla="*/ 80 h 182"/>
                    <a:gd name="T72" fmla="*/ 86 w 153"/>
                    <a:gd name="T73" fmla="*/ 84 h 182"/>
                    <a:gd name="T74" fmla="*/ 31 w 153"/>
                    <a:gd name="T75" fmla="*/ 84 h 182"/>
                    <a:gd name="T76" fmla="*/ 27 w 153"/>
                    <a:gd name="T77" fmla="*/ 80 h 182"/>
                    <a:gd name="T78" fmla="*/ 31 w 153"/>
                    <a:gd name="T79" fmla="*/ 76 h 182"/>
                    <a:gd name="T80" fmla="*/ 27 w 153"/>
                    <a:gd name="T81" fmla="*/ 107 h 182"/>
                    <a:gd name="T82" fmla="*/ 31 w 153"/>
                    <a:gd name="T83" fmla="*/ 103 h 182"/>
                    <a:gd name="T84" fmla="*/ 103 w 153"/>
                    <a:gd name="T85" fmla="*/ 103 h 182"/>
                    <a:gd name="T86" fmla="*/ 107 w 153"/>
                    <a:gd name="T87" fmla="*/ 107 h 182"/>
                    <a:gd name="T88" fmla="*/ 103 w 153"/>
                    <a:gd name="T89" fmla="*/ 111 h 182"/>
                    <a:gd name="T90" fmla="*/ 31 w 153"/>
                    <a:gd name="T91" fmla="*/ 111 h 182"/>
                    <a:gd name="T92" fmla="*/ 27 w 153"/>
                    <a:gd name="T93" fmla="*/ 10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182">
                      <a:moveTo>
                        <a:pt x="93" y="116"/>
                      </a:moveTo>
                      <a:cubicBezTo>
                        <a:pt x="153" y="150"/>
                        <a:pt x="153" y="150"/>
                        <a:pt x="153" y="150"/>
                      </a:cubicBezTo>
                      <a:cubicBezTo>
                        <a:pt x="153" y="138"/>
                        <a:pt x="153" y="138"/>
                        <a:pt x="153" y="138"/>
                      </a:cubicBezTo>
                      <a:cubicBezTo>
                        <a:pt x="99" y="94"/>
                        <a:pt x="99" y="94"/>
                        <a:pt x="99" y="94"/>
                      </a:cubicBezTo>
                      <a:cubicBezTo>
                        <a:pt x="99" y="94"/>
                        <a:pt x="99" y="94"/>
                        <a:pt x="99" y="94"/>
                      </a:cubicBezTo>
                      <a:cubicBezTo>
                        <a:pt x="86" y="72"/>
                        <a:pt x="87" y="69"/>
                        <a:pt x="87" y="68"/>
                      </a:cubicBezTo>
                      <a:cubicBezTo>
                        <a:pt x="87" y="67"/>
                        <a:pt x="87" y="67"/>
                        <a:pt x="87" y="67"/>
                      </a:cubicBezTo>
                      <a:cubicBezTo>
                        <a:pt x="89" y="66"/>
                        <a:pt x="89" y="66"/>
                        <a:pt x="89" y="66"/>
                      </a:cubicBezTo>
                      <a:cubicBezTo>
                        <a:pt x="89" y="66"/>
                        <a:pt x="90" y="66"/>
                        <a:pt x="91" y="66"/>
                      </a:cubicBezTo>
                      <a:cubicBezTo>
                        <a:pt x="98" y="66"/>
                        <a:pt x="114" y="73"/>
                        <a:pt x="116" y="74"/>
                      </a:cubicBezTo>
                      <a:cubicBezTo>
                        <a:pt x="116" y="74"/>
                        <a:pt x="116" y="74"/>
                        <a:pt x="116" y="74"/>
                      </a:cubicBezTo>
                      <a:cubicBezTo>
                        <a:pt x="153" y="104"/>
                        <a:pt x="153" y="104"/>
                        <a:pt x="153" y="104"/>
                      </a:cubicBezTo>
                      <a:cubicBezTo>
                        <a:pt x="153" y="4"/>
                        <a:pt x="153" y="4"/>
                        <a:pt x="153" y="4"/>
                      </a:cubicBezTo>
                      <a:cubicBezTo>
                        <a:pt x="153" y="2"/>
                        <a:pt x="152" y="0"/>
                        <a:pt x="149" y="0"/>
                      </a:cubicBezTo>
                      <a:cubicBezTo>
                        <a:pt x="4" y="0"/>
                        <a:pt x="4" y="0"/>
                        <a:pt x="4" y="0"/>
                      </a:cubicBezTo>
                      <a:cubicBezTo>
                        <a:pt x="2" y="0"/>
                        <a:pt x="0" y="2"/>
                        <a:pt x="0" y="4"/>
                      </a:cubicBezTo>
                      <a:cubicBezTo>
                        <a:pt x="0" y="182"/>
                        <a:pt x="0" y="182"/>
                        <a:pt x="0" y="182"/>
                      </a:cubicBezTo>
                      <a:cubicBezTo>
                        <a:pt x="88" y="117"/>
                        <a:pt x="88" y="117"/>
                        <a:pt x="88" y="117"/>
                      </a:cubicBezTo>
                      <a:cubicBezTo>
                        <a:pt x="90" y="116"/>
                        <a:pt x="91" y="116"/>
                        <a:pt x="93" y="116"/>
                      </a:cubicBezTo>
                      <a:close/>
                      <a:moveTo>
                        <a:pt x="31" y="21"/>
                      </a:moveTo>
                      <a:cubicBezTo>
                        <a:pt x="116" y="21"/>
                        <a:pt x="116" y="21"/>
                        <a:pt x="116" y="21"/>
                      </a:cubicBezTo>
                      <a:cubicBezTo>
                        <a:pt x="118" y="21"/>
                        <a:pt x="120" y="23"/>
                        <a:pt x="120" y="25"/>
                      </a:cubicBezTo>
                      <a:cubicBezTo>
                        <a:pt x="120" y="28"/>
                        <a:pt x="118" y="29"/>
                        <a:pt x="116" y="29"/>
                      </a:cubicBezTo>
                      <a:cubicBezTo>
                        <a:pt x="31" y="29"/>
                        <a:pt x="31" y="29"/>
                        <a:pt x="31" y="29"/>
                      </a:cubicBezTo>
                      <a:cubicBezTo>
                        <a:pt x="29" y="29"/>
                        <a:pt x="27" y="28"/>
                        <a:pt x="27" y="25"/>
                      </a:cubicBezTo>
                      <a:cubicBezTo>
                        <a:pt x="27" y="23"/>
                        <a:pt x="29" y="21"/>
                        <a:pt x="31" y="21"/>
                      </a:cubicBezTo>
                      <a:close/>
                      <a:moveTo>
                        <a:pt x="31" y="48"/>
                      </a:moveTo>
                      <a:cubicBezTo>
                        <a:pt x="116" y="48"/>
                        <a:pt x="116" y="48"/>
                        <a:pt x="116" y="48"/>
                      </a:cubicBezTo>
                      <a:cubicBezTo>
                        <a:pt x="118" y="48"/>
                        <a:pt x="120" y="50"/>
                        <a:pt x="120" y="52"/>
                      </a:cubicBezTo>
                      <a:cubicBezTo>
                        <a:pt x="120" y="55"/>
                        <a:pt x="118" y="56"/>
                        <a:pt x="116" y="56"/>
                      </a:cubicBezTo>
                      <a:cubicBezTo>
                        <a:pt x="31" y="56"/>
                        <a:pt x="31" y="56"/>
                        <a:pt x="31" y="56"/>
                      </a:cubicBezTo>
                      <a:cubicBezTo>
                        <a:pt x="29" y="56"/>
                        <a:pt x="27" y="55"/>
                        <a:pt x="27" y="52"/>
                      </a:cubicBezTo>
                      <a:cubicBezTo>
                        <a:pt x="27" y="50"/>
                        <a:pt x="29" y="48"/>
                        <a:pt x="31" y="48"/>
                      </a:cubicBezTo>
                      <a:close/>
                      <a:moveTo>
                        <a:pt x="31" y="76"/>
                      </a:moveTo>
                      <a:cubicBezTo>
                        <a:pt x="86" y="76"/>
                        <a:pt x="86" y="76"/>
                        <a:pt x="86" y="76"/>
                      </a:cubicBezTo>
                      <a:cubicBezTo>
                        <a:pt x="88" y="76"/>
                        <a:pt x="90" y="77"/>
                        <a:pt x="90" y="80"/>
                      </a:cubicBezTo>
                      <a:cubicBezTo>
                        <a:pt x="90" y="82"/>
                        <a:pt x="88" y="84"/>
                        <a:pt x="86" y="84"/>
                      </a:cubicBezTo>
                      <a:cubicBezTo>
                        <a:pt x="31" y="84"/>
                        <a:pt x="31" y="84"/>
                        <a:pt x="31" y="84"/>
                      </a:cubicBezTo>
                      <a:cubicBezTo>
                        <a:pt x="29" y="84"/>
                        <a:pt x="27" y="82"/>
                        <a:pt x="27" y="80"/>
                      </a:cubicBezTo>
                      <a:cubicBezTo>
                        <a:pt x="27" y="77"/>
                        <a:pt x="29" y="76"/>
                        <a:pt x="31" y="76"/>
                      </a:cubicBezTo>
                      <a:close/>
                      <a:moveTo>
                        <a:pt x="27" y="107"/>
                      </a:moveTo>
                      <a:cubicBezTo>
                        <a:pt x="27" y="105"/>
                        <a:pt x="29" y="103"/>
                        <a:pt x="31" y="103"/>
                      </a:cubicBezTo>
                      <a:cubicBezTo>
                        <a:pt x="103" y="103"/>
                        <a:pt x="103" y="103"/>
                        <a:pt x="103" y="103"/>
                      </a:cubicBezTo>
                      <a:cubicBezTo>
                        <a:pt x="105" y="103"/>
                        <a:pt x="107" y="105"/>
                        <a:pt x="107" y="107"/>
                      </a:cubicBezTo>
                      <a:cubicBezTo>
                        <a:pt x="107" y="109"/>
                        <a:pt x="105" y="111"/>
                        <a:pt x="103" y="111"/>
                      </a:cubicBezTo>
                      <a:cubicBezTo>
                        <a:pt x="31" y="111"/>
                        <a:pt x="31" y="111"/>
                        <a:pt x="31" y="111"/>
                      </a:cubicBezTo>
                      <a:cubicBezTo>
                        <a:pt x="29" y="111"/>
                        <a:pt x="27" y="109"/>
                        <a:pt x="27"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 name="组合 6">
              <a:extLst>
                <a:ext uri="{FF2B5EF4-FFF2-40B4-BE49-F238E27FC236}">
                  <a16:creationId xmlns:a16="http://schemas.microsoft.com/office/drawing/2014/main" id="{28BF2F58-C9F6-4437-A690-9342D01248C1}"/>
                </a:ext>
              </a:extLst>
            </p:cNvPr>
            <p:cNvGrpSpPr/>
            <p:nvPr/>
          </p:nvGrpSpPr>
          <p:grpSpPr>
            <a:xfrm>
              <a:off x="5392645" y="2577260"/>
              <a:ext cx="914400" cy="933450"/>
              <a:chOff x="5392645" y="2577260"/>
              <a:chExt cx="914400" cy="933450"/>
            </a:xfrm>
          </p:grpSpPr>
          <p:sp>
            <p:nvSpPr>
              <p:cNvPr id="26630" name="椭圆 12"/>
              <p:cNvSpPr>
                <a:spLocks noChangeArrowheads="1"/>
              </p:cNvSpPr>
              <p:nvPr/>
            </p:nvSpPr>
            <p:spPr bwMode="auto">
              <a:xfrm>
                <a:off x="5392645" y="2577260"/>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50" name="椭圆 38"/>
              <p:cNvSpPr>
                <a:spLocks noChangeAspect="1" noChangeArrowheads="1"/>
              </p:cNvSpPr>
              <p:nvPr/>
            </p:nvSpPr>
            <p:spPr bwMode="auto">
              <a:xfrm>
                <a:off x="6000658" y="3204322"/>
                <a:ext cx="306387" cy="306388"/>
              </a:xfrm>
              <a:prstGeom prst="ellipse">
                <a:avLst/>
              </a:pr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3</a:t>
                </a:r>
                <a:endParaRPr lang="zh-CN" altLang="en-US" sz="1600" dirty="0">
                  <a:solidFill>
                    <a:srgbClr val="FFFFFF"/>
                  </a:solidFill>
                </a:endParaRPr>
              </a:p>
            </p:txBody>
          </p:sp>
          <p:grpSp>
            <p:nvGrpSpPr>
              <p:cNvPr id="50" name="组合 49">
                <a:extLst>
                  <a:ext uri="{FF2B5EF4-FFF2-40B4-BE49-F238E27FC236}">
                    <a16:creationId xmlns:a16="http://schemas.microsoft.com/office/drawing/2014/main" id="{D0B39B5E-32D1-49B6-9A42-E122B0B2F4FB}"/>
                  </a:ext>
                </a:extLst>
              </p:cNvPr>
              <p:cNvGrpSpPr/>
              <p:nvPr/>
            </p:nvGrpSpPr>
            <p:grpSpPr>
              <a:xfrm>
                <a:off x="5550462" y="2672509"/>
                <a:ext cx="552450" cy="552451"/>
                <a:chOff x="5218113" y="990600"/>
                <a:chExt cx="552450" cy="552451"/>
              </a:xfrm>
              <a:solidFill>
                <a:schemeClr val="bg1"/>
              </a:solidFill>
            </p:grpSpPr>
            <p:sp>
              <p:nvSpPr>
                <p:cNvPr id="51" name="Oval 14">
                  <a:extLst>
                    <a:ext uri="{FF2B5EF4-FFF2-40B4-BE49-F238E27FC236}">
                      <a16:creationId xmlns:a16="http://schemas.microsoft.com/office/drawing/2014/main" id="{A4225306-FD77-4557-A1AC-A66EA1F11D7C}"/>
                    </a:ext>
                  </a:extLst>
                </p:cNvPr>
                <p:cNvSpPr>
                  <a:spLocks noChangeArrowheads="1"/>
                </p:cNvSpPr>
                <p:nvPr/>
              </p:nvSpPr>
              <p:spPr bwMode="auto">
                <a:xfrm>
                  <a:off x="5440363" y="990600"/>
                  <a:ext cx="10636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5">
                  <a:extLst>
                    <a:ext uri="{FF2B5EF4-FFF2-40B4-BE49-F238E27FC236}">
                      <a16:creationId xmlns:a16="http://schemas.microsoft.com/office/drawing/2014/main" id="{780242FB-5C9C-489F-9604-49916B9806E6}"/>
                    </a:ext>
                  </a:extLst>
                </p:cNvPr>
                <p:cNvSpPr>
                  <a:spLocks/>
                </p:cNvSpPr>
                <p:nvPr/>
              </p:nvSpPr>
              <p:spPr bwMode="auto">
                <a:xfrm>
                  <a:off x="5402263" y="1111250"/>
                  <a:ext cx="180975" cy="85725"/>
                </a:xfrm>
                <a:custGeom>
                  <a:avLst/>
                  <a:gdLst>
                    <a:gd name="T0" fmla="*/ 32 w 63"/>
                    <a:gd name="T1" fmla="*/ 0 h 30"/>
                    <a:gd name="T2" fmla="*/ 0 w 63"/>
                    <a:gd name="T3" fmla="*/ 29 h 30"/>
                    <a:gd name="T4" fmla="*/ 1 w 63"/>
                    <a:gd name="T5" fmla="*/ 30 h 30"/>
                    <a:gd name="T6" fmla="*/ 62 w 63"/>
                    <a:gd name="T7" fmla="*/ 30 h 30"/>
                    <a:gd name="T8" fmla="*/ 63 w 63"/>
                    <a:gd name="T9" fmla="*/ 29 h 30"/>
                    <a:gd name="T10" fmla="*/ 32 w 63"/>
                    <a:gd name="T11" fmla="*/ 0 h 30"/>
                  </a:gdLst>
                  <a:ahLst/>
                  <a:cxnLst>
                    <a:cxn ang="0">
                      <a:pos x="T0" y="T1"/>
                    </a:cxn>
                    <a:cxn ang="0">
                      <a:pos x="T2" y="T3"/>
                    </a:cxn>
                    <a:cxn ang="0">
                      <a:pos x="T4" y="T5"/>
                    </a:cxn>
                    <a:cxn ang="0">
                      <a:pos x="T6" y="T7"/>
                    </a:cxn>
                    <a:cxn ang="0">
                      <a:pos x="T8" y="T9"/>
                    </a:cxn>
                    <a:cxn ang="0">
                      <a:pos x="T10" y="T11"/>
                    </a:cxn>
                  </a:cxnLst>
                  <a:rect l="0" t="0" r="r" b="b"/>
                  <a:pathLst>
                    <a:path w="63" h="30">
                      <a:moveTo>
                        <a:pt x="32" y="0"/>
                      </a:moveTo>
                      <a:cubicBezTo>
                        <a:pt x="14" y="0"/>
                        <a:pt x="0" y="13"/>
                        <a:pt x="0" y="29"/>
                      </a:cubicBezTo>
                      <a:cubicBezTo>
                        <a:pt x="0" y="30"/>
                        <a:pt x="0" y="30"/>
                        <a:pt x="1" y="30"/>
                      </a:cubicBezTo>
                      <a:cubicBezTo>
                        <a:pt x="62" y="30"/>
                        <a:pt x="62" y="30"/>
                        <a:pt x="62" y="30"/>
                      </a:cubicBezTo>
                      <a:cubicBezTo>
                        <a:pt x="63" y="30"/>
                        <a:pt x="63" y="30"/>
                        <a:pt x="63" y="29"/>
                      </a:cubicBezTo>
                      <a:cubicBezTo>
                        <a:pt x="63" y="13"/>
                        <a:pt x="49"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Oval 16">
                  <a:extLst>
                    <a:ext uri="{FF2B5EF4-FFF2-40B4-BE49-F238E27FC236}">
                      <a16:creationId xmlns:a16="http://schemas.microsoft.com/office/drawing/2014/main" id="{04320D6C-918F-4850-A54E-797D5729561E}"/>
                    </a:ext>
                  </a:extLst>
                </p:cNvPr>
                <p:cNvSpPr>
                  <a:spLocks noChangeArrowheads="1"/>
                </p:cNvSpPr>
                <p:nvPr/>
              </p:nvSpPr>
              <p:spPr bwMode="auto">
                <a:xfrm>
                  <a:off x="5246688" y="135890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7">
                  <a:extLst>
                    <a:ext uri="{FF2B5EF4-FFF2-40B4-BE49-F238E27FC236}">
                      <a16:creationId xmlns:a16="http://schemas.microsoft.com/office/drawing/2014/main" id="{57ED97D6-9D6D-42B1-B3BD-1724EF4E3F55}"/>
                    </a:ext>
                  </a:extLst>
                </p:cNvPr>
                <p:cNvSpPr>
                  <a:spLocks/>
                </p:cNvSpPr>
                <p:nvPr/>
              </p:nvSpPr>
              <p:spPr bwMode="auto">
                <a:xfrm>
                  <a:off x="5218113" y="1468438"/>
                  <a:ext cx="141288" cy="74613"/>
                </a:xfrm>
                <a:custGeom>
                  <a:avLst/>
                  <a:gdLst>
                    <a:gd name="T0" fmla="*/ 24 w 49"/>
                    <a:gd name="T1" fmla="*/ 0 h 26"/>
                    <a:gd name="T2" fmla="*/ 0 w 49"/>
                    <a:gd name="T3" fmla="*/ 25 h 26"/>
                    <a:gd name="T4" fmla="*/ 1 w 49"/>
                    <a:gd name="T5" fmla="*/ 26 h 26"/>
                    <a:gd name="T6" fmla="*/ 48 w 49"/>
                    <a:gd name="T7" fmla="*/ 26 h 26"/>
                    <a:gd name="T8" fmla="*/ 49 w 49"/>
                    <a:gd name="T9" fmla="*/ 25 h 26"/>
                    <a:gd name="T10" fmla="*/ 24 w 49"/>
                    <a:gd name="T11" fmla="*/ 0 h 26"/>
                  </a:gdLst>
                  <a:ahLst/>
                  <a:cxnLst>
                    <a:cxn ang="0">
                      <a:pos x="T0" y="T1"/>
                    </a:cxn>
                    <a:cxn ang="0">
                      <a:pos x="T2" y="T3"/>
                    </a:cxn>
                    <a:cxn ang="0">
                      <a:pos x="T4" y="T5"/>
                    </a:cxn>
                    <a:cxn ang="0">
                      <a:pos x="T6" y="T7"/>
                    </a:cxn>
                    <a:cxn ang="0">
                      <a:pos x="T8" y="T9"/>
                    </a:cxn>
                    <a:cxn ang="0">
                      <a:pos x="T10" y="T11"/>
                    </a:cxn>
                  </a:cxnLst>
                  <a:rect l="0" t="0" r="r" b="b"/>
                  <a:pathLst>
                    <a:path w="49" h="26">
                      <a:moveTo>
                        <a:pt x="24" y="0"/>
                      </a:moveTo>
                      <a:cubicBezTo>
                        <a:pt x="11" y="0"/>
                        <a:pt x="0" y="12"/>
                        <a:pt x="0" y="25"/>
                      </a:cubicBezTo>
                      <a:cubicBezTo>
                        <a:pt x="0" y="26"/>
                        <a:pt x="0" y="26"/>
                        <a:pt x="1" y="26"/>
                      </a:cubicBezTo>
                      <a:cubicBezTo>
                        <a:pt x="48" y="26"/>
                        <a:pt x="48" y="26"/>
                        <a:pt x="48" y="26"/>
                      </a:cubicBezTo>
                      <a:cubicBezTo>
                        <a:pt x="49" y="26"/>
                        <a:pt x="49" y="26"/>
                        <a:pt x="49" y="25"/>
                      </a:cubicBezTo>
                      <a:cubicBezTo>
                        <a:pt x="49" y="12"/>
                        <a:pt x="3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Oval 18">
                  <a:extLst>
                    <a:ext uri="{FF2B5EF4-FFF2-40B4-BE49-F238E27FC236}">
                      <a16:creationId xmlns:a16="http://schemas.microsoft.com/office/drawing/2014/main" id="{49E715CB-D1C4-4D81-903C-491B39CCFBD4}"/>
                    </a:ext>
                  </a:extLst>
                </p:cNvPr>
                <p:cNvSpPr>
                  <a:spLocks noChangeArrowheads="1"/>
                </p:cNvSpPr>
                <p:nvPr/>
              </p:nvSpPr>
              <p:spPr bwMode="auto">
                <a:xfrm>
                  <a:off x="5451475" y="135890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9">
                  <a:extLst>
                    <a:ext uri="{FF2B5EF4-FFF2-40B4-BE49-F238E27FC236}">
                      <a16:creationId xmlns:a16="http://schemas.microsoft.com/office/drawing/2014/main" id="{D6E3F13D-01AD-42A7-ABA8-D98E514BF629}"/>
                    </a:ext>
                  </a:extLst>
                </p:cNvPr>
                <p:cNvSpPr>
                  <a:spLocks/>
                </p:cNvSpPr>
                <p:nvPr/>
              </p:nvSpPr>
              <p:spPr bwMode="auto">
                <a:xfrm>
                  <a:off x="5422900" y="1468438"/>
                  <a:ext cx="141288" cy="74613"/>
                </a:xfrm>
                <a:custGeom>
                  <a:avLst/>
                  <a:gdLst>
                    <a:gd name="T0" fmla="*/ 25 w 49"/>
                    <a:gd name="T1" fmla="*/ 0 h 26"/>
                    <a:gd name="T2" fmla="*/ 0 w 49"/>
                    <a:gd name="T3" fmla="*/ 25 h 26"/>
                    <a:gd name="T4" fmla="*/ 1 w 49"/>
                    <a:gd name="T5" fmla="*/ 26 h 26"/>
                    <a:gd name="T6" fmla="*/ 48 w 49"/>
                    <a:gd name="T7" fmla="*/ 26 h 26"/>
                    <a:gd name="T8" fmla="*/ 49 w 49"/>
                    <a:gd name="T9" fmla="*/ 25 h 26"/>
                    <a:gd name="T10" fmla="*/ 25 w 49"/>
                    <a:gd name="T11" fmla="*/ 0 h 26"/>
                  </a:gdLst>
                  <a:ahLst/>
                  <a:cxnLst>
                    <a:cxn ang="0">
                      <a:pos x="T0" y="T1"/>
                    </a:cxn>
                    <a:cxn ang="0">
                      <a:pos x="T2" y="T3"/>
                    </a:cxn>
                    <a:cxn ang="0">
                      <a:pos x="T4" y="T5"/>
                    </a:cxn>
                    <a:cxn ang="0">
                      <a:pos x="T6" y="T7"/>
                    </a:cxn>
                    <a:cxn ang="0">
                      <a:pos x="T8" y="T9"/>
                    </a:cxn>
                    <a:cxn ang="0">
                      <a:pos x="T10" y="T11"/>
                    </a:cxn>
                  </a:cxnLst>
                  <a:rect l="0" t="0" r="r" b="b"/>
                  <a:pathLst>
                    <a:path w="49" h="26">
                      <a:moveTo>
                        <a:pt x="25" y="0"/>
                      </a:moveTo>
                      <a:cubicBezTo>
                        <a:pt x="11" y="0"/>
                        <a:pt x="0" y="12"/>
                        <a:pt x="0" y="25"/>
                      </a:cubicBezTo>
                      <a:cubicBezTo>
                        <a:pt x="0" y="26"/>
                        <a:pt x="0" y="26"/>
                        <a:pt x="1" y="26"/>
                      </a:cubicBezTo>
                      <a:cubicBezTo>
                        <a:pt x="48" y="26"/>
                        <a:pt x="48" y="26"/>
                        <a:pt x="48" y="26"/>
                      </a:cubicBezTo>
                      <a:cubicBezTo>
                        <a:pt x="49" y="26"/>
                        <a:pt x="49" y="26"/>
                        <a:pt x="49" y="25"/>
                      </a:cubicBezTo>
                      <a:cubicBezTo>
                        <a:pt x="49" y="12"/>
                        <a:pt x="38"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Oval 20">
                  <a:extLst>
                    <a:ext uri="{FF2B5EF4-FFF2-40B4-BE49-F238E27FC236}">
                      <a16:creationId xmlns:a16="http://schemas.microsoft.com/office/drawing/2014/main" id="{DEC92438-8DBF-43E9-9D16-3A1A75F468EE}"/>
                    </a:ext>
                  </a:extLst>
                </p:cNvPr>
                <p:cNvSpPr>
                  <a:spLocks noChangeArrowheads="1"/>
                </p:cNvSpPr>
                <p:nvPr/>
              </p:nvSpPr>
              <p:spPr bwMode="auto">
                <a:xfrm>
                  <a:off x="5656263" y="1358900"/>
                  <a:ext cx="82550"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1">
                  <a:extLst>
                    <a:ext uri="{FF2B5EF4-FFF2-40B4-BE49-F238E27FC236}">
                      <a16:creationId xmlns:a16="http://schemas.microsoft.com/office/drawing/2014/main" id="{BDD16C28-BF05-4565-9695-70A935FCBB23}"/>
                    </a:ext>
                  </a:extLst>
                </p:cNvPr>
                <p:cNvSpPr>
                  <a:spLocks/>
                </p:cNvSpPr>
                <p:nvPr/>
              </p:nvSpPr>
              <p:spPr bwMode="auto">
                <a:xfrm>
                  <a:off x="5627688" y="1468438"/>
                  <a:ext cx="142875" cy="74613"/>
                </a:xfrm>
                <a:custGeom>
                  <a:avLst/>
                  <a:gdLst>
                    <a:gd name="T0" fmla="*/ 25 w 50"/>
                    <a:gd name="T1" fmla="*/ 0 h 26"/>
                    <a:gd name="T2" fmla="*/ 0 w 50"/>
                    <a:gd name="T3" fmla="*/ 25 h 26"/>
                    <a:gd name="T4" fmla="*/ 1 w 50"/>
                    <a:gd name="T5" fmla="*/ 26 h 26"/>
                    <a:gd name="T6" fmla="*/ 49 w 50"/>
                    <a:gd name="T7" fmla="*/ 26 h 26"/>
                    <a:gd name="T8" fmla="*/ 50 w 50"/>
                    <a:gd name="T9" fmla="*/ 25 h 26"/>
                    <a:gd name="T10" fmla="*/ 25 w 50"/>
                    <a:gd name="T11" fmla="*/ 0 h 26"/>
                  </a:gdLst>
                  <a:ahLst/>
                  <a:cxnLst>
                    <a:cxn ang="0">
                      <a:pos x="T0" y="T1"/>
                    </a:cxn>
                    <a:cxn ang="0">
                      <a:pos x="T2" y="T3"/>
                    </a:cxn>
                    <a:cxn ang="0">
                      <a:pos x="T4" y="T5"/>
                    </a:cxn>
                    <a:cxn ang="0">
                      <a:pos x="T6" y="T7"/>
                    </a:cxn>
                    <a:cxn ang="0">
                      <a:pos x="T8" y="T9"/>
                    </a:cxn>
                    <a:cxn ang="0">
                      <a:pos x="T10" y="T11"/>
                    </a:cxn>
                  </a:cxnLst>
                  <a:rect l="0" t="0" r="r" b="b"/>
                  <a:pathLst>
                    <a:path w="50" h="26">
                      <a:moveTo>
                        <a:pt x="25" y="0"/>
                      </a:moveTo>
                      <a:cubicBezTo>
                        <a:pt x="11" y="0"/>
                        <a:pt x="0" y="12"/>
                        <a:pt x="0" y="25"/>
                      </a:cubicBezTo>
                      <a:cubicBezTo>
                        <a:pt x="0" y="26"/>
                        <a:pt x="1" y="26"/>
                        <a:pt x="1" y="26"/>
                      </a:cubicBezTo>
                      <a:cubicBezTo>
                        <a:pt x="49" y="26"/>
                        <a:pt x="49" y="26"/>
                        <a:pt x="49" y="26"/>
                      </a:cubicBezTo>
                      <a:cubicBezTo>
                        <a:pt x="49" y="26"/>
                        <a:pt x="50" y="26"/>
                        <a:pt x="50" y="25"/>
                      </a:cubicBezTo>
                      <a:cubicBezTo>
                        <a:pt x="50" y="12"/>
                        <a:pt x="38"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2">
                  <a:extLst>
                    <a:ext uri="{FF2B5EF4-FFF2-40B4-BE49-F238E27FC236}">
                      <a16:creationId xmlns:a16="http://schemas.microsoft.com/office/drawing/2014/main" id="{9562ED08-4B7C-42CF-B4C6-5588FD2623B4}"/>
                    </a:ext>
                  </a:extLst>
                </p:cNvPr>
                <p:cNvSpPr>
                  <a:spLocks/>
                </p:cNvSpPr>
                <p:nvPr/>
              </p:nvSpPr>
              <p:spPr bwMode="auto">
                <a:xfrm>
                  <a:off x="5273675" y="1211263"/>
                  <a:ext cx="439738" cy="127000"/>
                </a:xfrm>
                <a:custGeom>
                  <a:avLst/>
                  <a:gdLst>
                    <a:gd name="T0" fmla="*/ 149 w 153"/>
                    <a:gd name="T1" fmla="*/ 18 h 44"/>
                    <a:gd name="T2" fmla="*/ 81 w 153"/>
                    <a:gd name="T3" fmla="*/ 18 h 44"/>
                    <a:gd name="T4" fmla="*/ 81 w 153"/>
                    <a:gd name="T5" fmla="*/ 4 h 44"/>
                    <a:gd name="T6" fmla="*/ 77 w 153"/>
                    <a:gd name="T7" fmla="*/ 0 h 44"/>
                    <a:gd name="T8" fmla="*/ 73 w 153"/>
                    <a:gd name="T9" fmla="*/ 4 h 44"/>
                    <a:gd name="T10" fmla="*/ 73 w 153"/>
                    <a:gd name="T11" fmla="*/ 18 h 44"/>
                    <a:gd name="T12" fmla="*/ 4 w 153"/>
                    <a:gd name="T13" fmla="*/ 18 h 44"/>
                    <a:gd name="T14" fmla="*/ 0 w 153"/>
                    <a:gd name="T15" fmla="*/ 22 h 44"/>
                    <a:gd name="T16" fmla="*/ 0 w 153"/>
                    <a:gd name="T17" fmla="*/ 40 h 44"/>
                    <a:gd name="T18" fmla="*/ 4 w 153"/>
                    <a:gd name="T19" fmla="*/ 44 h 44"/>
                    <a:gd name="T20" fmla="*/ 8 w 153"/>
                    <a:gd name="T21" fmla="*/ 40 h 44"/>
                    <a:gd name="T22" fmla="*/ 8 w 153"/>
                    <a:gd name="T23" fmla="*/ 26 h 44"/>
                    <a:gd name="T24" fmla="*/ 73 w 153"/>
                    <a:gd name="T25" fmla="*/ 26 h 44"/>
                    <a:gd name="T26" fmla="*/ 73 w 153"/>
                    <a:gd name="T27" fmla="*/ 40 h 44"/>
                    <a:gd name="T28" fmla="*/ 77 w 153"/>
                    <a:gd name="T29" fmla="*/ 44 h 44"/>
                    <a:gd name="T30" fmla="*/ 81 w 153"/>
                    <a:gd name="T31" fmla="*/ 40 h 44"/>
                    <a:gd name="T32" fmla="*/ 81 w 153"/>
                    <a:gd name="T33" fmla="*/ 26 h 44"/>
                    <a:gd name="T34" fmla="*/ 145 w 153"/>
                    <a:gd name="T35" fmla="*/ 26 h 44"/>
                    <a:gd name="T36" fmla="*/ 145 w 153"/>
                    <a:gd name="T37" fmla="*/ 40 h 44"/>
                    <a:gd name="T38" fmla="*/ 149 w 153"/>
                    <a:gd name="T39" fmla="*/ 44 h 44"/>
                    <a:gd name="T40" fmla="*/ 153 w 153"/>
                    <a:gd name="T41" fmla="*/ 40 h 44"/>
                    <a:gd name="T42" fmla="*/ 153 w 153"/>
                    <a:gd name="T43" fmla="*/ 22 h 44"/>
                    <a:gd name="T44" fmla="*/ 149 w 153"/>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44">
                      <a:moveTo>
                        <a:pt x="149" y="18"/>
                      </a:moveTo>
                      <a:cubicBezTo>
                        <a:pt x="81" y="18"/>
                        <a:pt x="81" y="18"/>
                        <a:pt x="81" y="18"/>
                      </a:cubicBezTo>
                      <a:cubicBezTo>
                        <a:pt x="81" y="4"/>
                        <a:pt x="81" y="4"/>
                        <a:pt x="81" y="4"/>
                      </a:cubicBezTo>
                      <a:cubicBezTo>
                        <a:pt x="81" y="2"/>
                        <a:pt x="79" y="0"/>
                        <a:pt x="77" y="0"/>
                      </a:cubicBezTo>
                      <a:cubicBezTo>
                        <a:pt x="74" y="0"/>
                        <a:pt x="73" y="2"/>
                        <a:pt x="73" y="4"/>
                      </a:cubicBezTo>
                      <a:cubicBezTo>
                        <a:pt x="73" y="18"/>
                        <a:pt x="73" y="18"/>
                        <a:pt x="73" y="18"/>
                      </a:cubicBezTo>
                      <a:cubicBezTo>
                        <a:pt x="4" y="18"/>
                        <a:pt x="4" y="18"/>
                        <a:pt x="4" y="18"/>
                      </a:cubicBezTo>
                      <a:cubicBezTo>
                        <a:pt x="2" y="18"/>
                        <a:pt x="0" y="20"/>
                        <a:pt x="0" y="22"/>
                      </a:cubicBezTo>
                      <a:cubicBezTo>
                        <a:pt x="0" y="40"/>
                        <a:pt x="0" y="40"/>
                        <a:pt x="0" y="40"/>
                      </a:cubicBezTo>
                      <a:cubicBezTo>
                        <a:pt x="0" y="42"/>
                        <a:pt x="2" y="44"/>
                        <a:pt x="4" y="44"/>
                      </a:cubicBezTo>
                      <a:cubicBezTo>
                        <a:pt x="6" y="44"/>
                        <a:pt x="8" y="42"/>
                        <a:pt x="8" y="40"/>
                      </a:cubicBezTo>
                      <a:cubicBezTo>
                        <a:pt x="8" y="26"/>
                        <a:pt x="8" y="26"/>
                        <a:pt x="8" y="26"/>
                      </a:cubicBezTo>
                      <a:cubicBezTo>
                        <a:pt x="73" y="26"/>
                        <a:pt x="73" y="26"/>
                        <a:pt x="73" y="26"/>
                      </a:cubicBezTo>
                      <a:cubicBezTo>
                        <a:pt x="73" y="40"/>
                        <a:pt x="73" y="40"/>
                        <a:pt x="73" y="40"/>
                      </a:cubicBezTo>
                      <a:cubicBezTo>
                        <a:pt x="73" y="42"/>
                        <a:pt x="74" y="44"/>
                        <a:pt x="77" y="44"/>
                      </a:cubicBezTo>
                      <a:cubicBezTo>
                        <a:pt x="79" y="44"/>
                        <a:pt x="81" y="42"/>
                        <a:pt x="81" y="40"/>
                      </a:cubicBezTo>
                      <a:cubicBezTo>
                        <a:pt x="81" y="26"/>
                        <a:pt x="81" y="26"/>
                        <a:pt x="81" y="26"/>
                      </a:cubicBezTo>
                      <a:cubicBezTo>
                        <a:pt x="145" y="26"/>
                        <a:pt x="145" y="26"/>
                        <a:pt x="145" y="26"/>
                      </a:cubicBezTo>
                      <a:cubicBezTo>
                        <a:pt x="145" y="40"/>
                        <a:pt x="145" y="40"/>
                        <a:pt x="145" y="40"/>
                      </a:cubicBezTo>
                      <a:cubicBezTo>
                        <a:pt x="145" y="42"/>
                        <a:pt x="147" y="44"/>
                        <a:pt x="149" y="44"/>
                      </a:cubicBezTo>
                      <a:cubicBezTo>
                        <a:pt x="151" y="44"/>
                        <a:pt x="153" y="42"/>
                        <a:pt x="153" y="40"/>
                      </a:cubicBezTo>
                      <a:cubicBezTo>
                        <a:pt x="153" y="22"/>
                        <a:pt x="153" y="22"/>
                        <a:pt x="153" y="22"/>
                      </a:cubicBezTo>
                      <a:cubicBezTo>
                        <a:pt x="153" y="20"/>
                        <a:pt x="151" y="18"/>
                        <a:pt x="14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9" name="组合 8">
              <a:extLst>
                <a:ext uri="{FF2B5EF4-FFF2-40B4-BE49-F238E27FC236}">
                  <a16:creationId xmlns:a16="http://schemas.microsoft.com/office/drawing/2014/main" id="{53BBBCA3-1035-428F-8B60-E41D645F22B5}"/>
                </a:ext>
              </a:extLst>
            </p:cNvPr>
            <p:cNvGrpSpPr/>
            <p:nvPr/>
          </p:nvGrpSpPr>
          <p:grpSpPr>
            <a:xfrm>
              <a:off x="9920195" y="2680504"/>
              <a:ext cx="914400" cy="931279"/>
              <a:chOff x="9920195" y="2680504"/>
              <a:chExt cx="914400" cy="931279"/>
            </a:xfrm>
          </p:grpSpPr>
          <p:sp>
            <p:nvSpPr>
              <p:cNvPr id="38" name="椭圆 12">
                <a:extLst>
                  <a:ext uri="{FF2B5EF4-FFF2-40B4-BE49-F238E27FC236}">
                    <a16:creationId xmlns:a16="http://schemas.microsoft.com/office/drawing/2014/main" id="{4163B2CC-14B2-4777-B59B-4F2858EF2945}"/>
                  </a:ext>
                </a:extLst>
              </p:cNvPr>
              <p:cNvSpPr>
                <a:spLocks noChangeArrowheads="1"/>
              </p:cNvSpPr>
              <p:nvPr/>
            </p:nvSpPr>
            <p:spPr bwMode="auto">
              <a:xfrm>
                <a:off x="9920195" y="2680504"/>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9" name="椭圆 38">
                <a:extLst>
                  <a:ext uri="{FF2B5EF4-FFF2-40B4-BE49-F238E27FC236}">
                    <a16:creationId xmlns:a16="http://schemas.microsoft.com/office/drawing/2014/main" id="{0D8A5190-DA68-42E0-AE6E-B6FC623F294A}"/>
                  </a:ext>
                </a:extLst>
              </p:cNvPr>
              <p:cNvSpPr>
                <a:spLocks noChangeAspect="1" noChangeArrowheads="1"/>
              </p:cNvSpPr>
              <p:nvPr/>
            </p:nvSpPr>
            <p:spPr bwMode="auto">
              <a:xfrm>
                <a:off x="10523536" y="3305395"/>
                <a:ext cx="306387" cy="306388"/>
              </a:xfrm>
              <a:prstGeom prst="ellipse">
                <a:avLst/>
              </a:pr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5</a:t>
                </a:r>
                <a:endParaRPr lang="zh-CN" altLang="en-US" sz="1600" dirty="0">
                  <a:solidFill>
                    <a:srgbClr val="FFFFFF"/>
                  </a:solidFill>
                </a:endParaRPr>
              </a:p>
            </p:txBody>
          </p:sp>
          <p:grpSp>
            <p:nvGrpSpPr>
              <p:cNvPr id="60" name="组合 59">
                <a:extLst>
                  <a:ext uri="{FF2B5EF4-FFF2-40B4-BE49-F238E27FC236}">
                    <a16:creationId xmlns:a16="http://schemas.microsoft.com/office/drawing/2014/main" id="{5FDD5413-6B09-424A-B986-F8BEE38BF060}"/>
                  </a:ext>
                </a:extLst>
              </p:cNvPr>
              <p:cNvGrpSpPr/>
              <p:nvPr/>
            </p:nvGrpSpPr>
            <p:grpSpPr>
              <a:xfrm>
                <a:off x="10163082" y="2845514"/>
                <a:ext cx="428625" cy="487363"/>
                <a:chOff x="8521701" y="1755775"/>
                <a:chExt cx="428625" cy="487363"/>
              </a:xfrm>
              <a:solidFill>
                <a:schemeClr val="bg1"/>
              </a:solidFill>
            </p:grpSpPr>
            <p:sp>
              <p:nvSpPr>
                <p:cNvPr id="61" name="Oval 80">
                  <a:extLst>
                    <a:ext uri="{FF2B5EF4-FFF2-40B4-BE49-F238E27FC236}">
                      <a16:creationId xmlns:a16="http://schemas.microsoft.com/office/drawing/2014/main" id="{31E92F6C-442A-4F30-9420-CF16358178DA}"/>
                    </a:ext>
                  </a:extLst>
                </p:cNvPr>
                <p:cNvSpPr>
                  <a:spLocks noChangeArrowheads="1"/>
                </p:cNvSpPr>
                <p:nvPr/>
              </p:nvSpPr>
              <p:spPr bwMode="auto">
                <a:xfrm>
                  <a:off x="8632826" y="1808163"/>
                  <a:ext cx="206375" cy="206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1">
                  <a:extLst>
                    <a:ext uri="{FF2B5EF4-FFF2-40B4-BE49-F238E27FC236}">
                      <a16:creationId xmlns:a16="http://schemas.microsoft.com/office/drawing/2014/main" id="{AC574A48-6CAC-4F14-A61C-2455972FD215}"/>
                    </a:ext>
                  </a:extLst>
                </p:cNvPr>
                <p:cNvSpPr>
                  <a:spLocks/>
                </p:cNvSpPr>
                <p:nvPr/>
              </p:nvSpPr>
              <p:spPr bwMode="auto">
                <a:xfrm>
                  <a:off x="8521701" y="2092325"/>
                  <a:ext cx="428625" cy="150813"/>
                </a:xfrm>
                <a:custGeom>
                  <a:avLst/>
                  <a:gdLst>
                    <a:gd name="T0" fmla="*/ 114 w 169"/>
                    <a:gd name="T1" fmla="*/ 0 h 59"/>
                    <a:gd name="T2" fmla="*/ 113 w 169"/>
                    <a:gd name="T3" fmla="*/ 1 h 59"/>
                    <a:gd name="T4" fmla="*/ 113 w 169"/>
                    <a:gd name="T5" fmla="*/ 2 h 59"/>
                    <a:gd name="T6" fmla="*/ 118 w 169"/>
                    <a:gd name="T7" fmla="*/ 38 h 59"/>
                    <a:gd name="T8" fmla="*/ 85 w 169"/>
                    <a:gd name="T9" fmla="*/ 19 h 59"/>
                    <a:gd name="T10" fmla="*/ 84 w 169"/>
                    <a:gd name="T11" fmla="*/ 19 h 59"/>
                    <a:gd name="T12" fmla="*/ 51 w 169"/>
                    <a:gd name="T13" fmla="*/ 38 h 59"/>
                    <a:gd name="T14" fmla="*/ 56 w 169"/>
                    <a:gd name="T15" fmla="*/ 2 h 59"/>
                    <a:gd name="T16" fmla="*/ 56 w 169"/>
                    <a:gd name="T17" fmla="*/ 1 h 59"/>
                    <a:gd name="T18" fmla="*/ 55 w 169"/>
                    <a:gd name="T19" fmla="*/ 0 h 59"/>
                    <a:gd name="T20" fmla="*/ 0 w 169"/>
                    <a:gd name="T21" fmla="*/ 58 h 59"/>
                    <a:gd name="T22" fmla="*/ 1 w 169"/>
                    <a:gd name="T23" fmla="*/ 59 h 59"/>
                    <a:gd name="T24" fmla="*/ 168 w 169"/>
                    <a:gd name="T25" fmla="*/ 59 h 59"/>
                    <a:gd name="T26" fmla="*/ 169 w 169"/>
                    <a:gd name="T27" fmla="*/ 58 h 59"/>
                    <a:gd name="T28" fmla="*/ 114 w 169"/>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59">
                      <a:moveTo>
                        <a:pt x="114" y="0"/>
                      </a:moveTo>
                      <a:cubicBezTo>
                        <a:pt x="114" y="0"/>
                        <a:pt x="114" y="0"/>
                        <a:pt x="113" y="1"/>
                      </a:cubicBezTo>
                      <a:cubicBezTo>
                        <a:pt x="113" y="1"/>
                        <a:pt x="113" y="1"/>
                        <a:pt x="113" y="2"/>
                      </a:cubicBezTo>
                      <a:cubicBezTo>
                        <a:pt x="118" y="38"/>
                        <a:pt x="118" y="38"/>
                        <a:pt x="118" y="38"/>
                      </a:cubicBezTo>
                      <a:cubicBezTo>
                        <a:pt x="85" y="19"/>
                        <a:pt x="85" y="19"/>
                        <a:pt x="85" y="19"/>
                      </a:cubicBezTo>
                      <a:cubicBezTo>
                        <a:pt x="85" y="18"/>
                        <a:pt x="84" y="18"/>
                        <a:pt x="84" y="19"/>
                      </a:cubicBezTo>
                      <a:cubicBezTo>
                        <a:pt x="51" y="38"/>
                        <a:pt x="51" y="38"/>
                        <a:pt x="51" y="38"/>
                      </a:cubicBezTo>
                      <a:cubicBezTo>
                        <a:pt x="56" y="2"/>
                        <a:pt x="56" y="2"/>
                        <a:pt x="56" y="2"/>
                      </a:cubicBezTo>
                      <a:cubicBezTo>
                        <a:pt x="56" y="1"/>
                        <a:pt x="56" y="1"/>
                        <a:pt x="56" y="1"/>
                      </a:cubicBezTo>
                      <a:cubicBezTo>
                        <a:pt x="56" y="0"/>
                        <a:pt x="55" y="0"/>
                        <a:pt x="55" y="0"/>
                      </a:cubicBezTo>
                      <a:cubicBezTo>
                        <a:pt x="22" y="9"/>
                        <a:pt x="0" y="32"/>
                        <a:pt x="0" y="58"/>
                      </a:cubicBezTo>
                      <a:cubicBezTo>
                        <a:pt x="0" y="58"/>
                        <a:pt x="0" y="59"/>
                        <a:pt x="1" y="59"/>
                      </a:cubicBezTo>
                      <a:cubicBezTo>
                        <a:pt x="168" y="59"/>
                        <a:pt x="168" y="59"/>
                        <a:pt x="168" y="59"/>
                      </a:cubicBezTo>
                      <a:cubicBezTo>
                        <a:pt x="169" y="59"/>
                        <a:pt x="169" y="58"/>
                        <a:pt x="169" y="58"/>
                      </a:cubicBezTo>
                      <a:cubicBezTo>
                        <a:pt x="169" y="32"/>
                        <a:pt x="147" y="9"/>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2">
                  <a:extLst>
                    <a:ext uri="{FF2B5EF4-FFF2-40B4-BE49-F238E27FC236}">
                      <a16:creationId xmlns:a16="http://schemas.microsoft.com/office/drawing/2014/main" id="{4ADCA288-E354-4523-86B5-52DF8AC84EDE}"/>
                    </a:ext>
                  </a:extLst>
                </p:cNvPr>
                <p:cNvSpPr>
                  <a:spLocks/>
                </p:cNvSpPr>
                <p:nvPr/>
              </p:nvSpPr>
              <p:spPr bwMode="auto">
                <a:xfrm>
                  <a:off x="8539163" y="1884363"/>
                  <a:ext cx="20638" cy="93663"/>
                </a:xfrm>
                <a:custGeom>
                  <a:avLst/>
                  <a:gdLst>
                    <a:gd name="T0" fmla="*/ 4 w 8"/>
                    <a:gd name="T1" fmla="*/ 37 h 37"/>
                    <a:gd name="T2" fmla="*/ 8 w 8"/>
                    <a:gd name="T3" fmla="*/ 33 h 37"/>
                    <a:gd name="T4" fmla="*/ 8 w 8"/>
                    <a:gd name="T5" fmla="*/ 4 h 37"/>
                    <a:gd name="T6" fmla="*/ 4 w 8"/>
                    <a:gd name="T7" fmla="*/ 0 h 37"/>
                    <a:gd name="T8" fmla="*/ 0 w 8"/>
                    <a:gd name="T9" fmla="*/ 4 h 37"/>
                    <a:gd name="T10" fmla="*/ 0 w 8"/>
                    <a:gd name="T11" fmla="*/ 33 h 37"/>
                    <a:gd name="T12" fmla="*/ 4 w 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4" y="37"/>
                      </a:moveTo>
                      <a:cubicBezTo>
                        <a:pt x="6" y="37"/>
                        <a:pt x="8" y="35"/>
                        <a:pt x="8" y="33"/>
                      </a:cubicBezTo>
                      <a:cubicBezTo>
                        <a:pt x="8" y="4"/>
                        <a:pt x="8" y="4"/>
                        <a:pt x="8" y="4"/>
                      </a:cubicBezTo>
                      <a:cubicBezTo>
                        <a:pt x="8" y="1"/>
                        <a:pt x="6" y="0"/>
                        <a:pt x="4" y="0"/>
                      </a:cubicBezTo>
                      <a:cubicBezTo>
                        <a:pt x="2" y="0"/>
                        <a:pt x="0" y="1"/>
                        <a:pt x="0" y="4"/>
                      </a:cubicBezTo>
                      <a:cubicBezTo>
                        <a:pt x="0" y="33"/>
                        <a:pt x="0" y="33"/>
                        <a:pt x="0" y="33"/>
                      </a:cubicBezTo>
                      <a:cubicBezTo>
                        <a:pt x="0" y="35"/>
                        <a:pt x="2" y="37"/>
                        <a:pt x="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83">
                  <a:extLst>
                    <a:ext uri="{FF2B5EF4-FFF2-40B4-BE49-F238E27FC236}">
                      <a16:creationId xmlns:a16="http://schemas.microsoft.com/office/drawing/2014/main" id="{9BF4CD54-FAF8-40C2-9BF4-4E570BACBA80}"/>
                    </a:ext>
                  </a:extLst>
                </p:cNvPr>
                <p:cNvSpPr>
                  <a:spLocks/>
                </p:cNvSpPr>
                <p:nvPr/>
              </p:nvSpPr>
              <p:spPr bwMode="auto">
                <a:xfrm>
                  <a:off x="8912226" y="1884363"/>
                  <a:ext cx="20638" cy="93663"/>
                </a:xfrm>
                <a:custGeom>
                  <a:avLst/>
                  <a:gdLst>
                    <a:gd name="T0" fmla="*/ 4 w 8"/>
                    <a:gd name="T1" fmla="*/ 37 h 37"/>
                    <a:gd name="T2" fmla="*/ 8 w 8"/>
                    <a:gd name="T3" fmla="*/ 33 h 37"/>
                    <a:gd name="T4" fmla="*/ 8 w 8"/>
                    <a:gd name="T5" fmla="*/ 4 h 37"/>
                    <a:gd name="T6" fmla="*/ 4 w 8"/>
                    <a:gd name="T7" fmla="*/ 0 h 37"/>
                    <a:gd name="T8" fmla="*/ 0 w 8"/>
                    <a:gd name="T9" fmla="*/ 4 h 37"/>
                    <a:gd name="T10" fmla="*/ 0 w 8"/>
                    <a:gd name="T11" fmla="*/ 33 h 37"/>
                    <a:gd name="T12" fmla="*/ 4 w 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4" y="37"/>
                      </a:moveTo>
                      <a:cubicBezTo>
                        <a:pt x="7" y="37"/>
                        <a:pt x="8" y="35"/>
                        <a:pt x="8" y="33"/>
                      </a:cubicBezTo>
                      <a:cubicBezTo>
                        <a:pt x="8" y="4"/>
                        <a:pt x="8" y="4"/>
                        <a:pt x="8" y="4"/>
                      </a:cubicBezTo>
                      <a:cubicBezTo>
                        <a:pt x="8" y="1"/>
                        <a:pt x="7" y="0"/>
                        <a:pt x="4" y="0"/>
                      </a:cubicBezTo>
                      <a:cubicBezTo>
                        <a:pt x="2" y="0"/>
                        <a:pt x="0" y="1"/>
                        <a:pt x="0" y="4"/>
                      </a:cubicBezTo>
                      <a:cubicBezTo>
                        <a:pt x="0" y="33"/>
                        <a:pt x="0" y="33"/>
                        <a:pt x="0" y="33"/>
                      </a:cubicBezTo>
                      <a:cubicBezTo>
                        <a:pt x="0" y="35"/>
                        <a:pt x="2" y="37"/>
                        <a:pt x="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84">
                  <a:extLst>
                    <a:ext uri="{FF2B5EF4-FFF2-40B4-BE49-F238E27FC236}">
                      <a16:creationId xmlns:a16="http://schemas.microsoft.com/office/drawing/2014/main" id="{CD486C2B-1ED7-4A9F-95C7-F70C3E556FBF}"/>
                    </a:ext>
                  </a:extLst>
                </p:cNvPr>
                <p:cNvSpPr>
                  <a:spLocks/>
                </p:cNvSpPr>
                <p:nvPr/>
              </p:nvSpPr>
              <p:spPr bwMode="auto">
                <a:xfrm>
                  <a:off x="8578851" y="1755775"/>
                  <a:ext cx="312738" cy="355600"/>
                </a:xfrm>
                <a:custGeom>
                  <a:avLst/>
                  <a:gdLst>
                    <a:gd name="T0" fmla="*/ 4 w 123"/>
                    <a:gd name="T1" fmla="*/ 65 h 140"/>
                    <a:gd name="T2" fmla="*/ 8 w 123"/>
                    <a:gd name="T3" fmla="*/ 61 h 140"/>
                    <a:gd name="T4" fmla="*/ 62 w 123"/>
                    <a:gd name="T5" fmla="*/ 8 h 140"/>
                    <a:gd name="T6" fmla="*/ 115 w 123"/>
                    <a:gd name="T7" fmla="*/ 61 h 140"/>
                    <a:gd name="T8" fmla="*/ 66 w 123"/>
                    <a:gd name="T9" fmla="*/ 123 h 140"/>
                    <a:gd name="T10" fmla="*/ 66 w 123"/>
                    <a:gd name="T11" fmla="*/ 117 h 140"/>
                    <a:gd name="T12" fmla="*/ 62 w 123"/>
                    <a:gd name="T13" fmla="*/ 113 h 140"/>
                    <a:gd name="T14" fmla="*/ 58 w 123"/>
                    <a:gd name="T15" fmla="*/ 117 h 140"/>
                    <a:gd name="T16" fmla="*/ 58 w 123"/>
                    <a:gd name="T17" fmla="*/ 136 h 140"/>
                    <a:gd name="T18" fmla="*/ 62 w 123"/>
                    <a:gd name="T19" fmla="*/ 140 h 140"/>
                    <a:gd name="T20" fmla="*/ 66 w 123"/>
                    <a:gd name="T21" fmla="*/ 136 h 140"/>
                    <a:gd name="T22" fmla="*/ 66 w 123"/>
                    <a:gd name="T23" fmla="*/ 131 h 140"/>
                    <a:gd name="T24" fmla="*/ 123 w 123"/>
                    <a:gd name="T25" fmla="*/ 61 h 140"/>
                    <a:gd name="T26" fmla="*/ 62 w 123"/>
                    <a:gd name="T27" fmla="*/ 0 h 140"/>
                    <a:gd name="T28" fmla="*/ 0 w 123"/>
                    <a:gd name="T29" fmla="*/ 61 h 140"/>
                    <a:gd name="T30" fmla="*/ 4 w 123"/>
                    <a:gd name="T31" fmla="*/ 6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40">
                      <a:moveTo>
                        <a:pt x="4" y="65"/>
                      </a:moveTo>
                      <a:cubicBezTo>
                        <a:pt x="6" y="65"/>
                        <a:pt x="8" y="64"/>
                        <a:pt x="8" y="61"/>
                      </a:cubicBezTo>
                      <a:cubicBezTo>
                        <a:pt x="8" y="32"/>
                        <a:pt x="32" y="8"/>
                        <a:pt x="62" y="8"/>
                      </a:cubicBezTo>
                      <a:cubicBezTo>
                        <a:pt x="91" y="8"/>
                        <a:pt x="115" y="32"/>
                        <a:pt x="115" y="61"/>
                      </a:cubicBezTo>
                      <a:cubicBezTo>
                        <a:pt x="115" y="89"/>
                        <a:pt x="94" y="121"/>
                        <a:pt x="66" y="123"/>
                      </a:cubicBezTo>
                      <a:cubicBezTo>
                        <a:pt x="66" y="117"/>
                        <a:pt x="66" y="117"/>
                        <a:pt x="66" y="117"/>
                      </a:cubicBezTo>
                      <a:cubicBezTo>
                        <a:pt x="66" y="115"/>
                        <a:pt x="64" y="113"/>
                        <a:pt x="62" y="113"/>
                      </a:cubicBezTo>
                      <a:cubicBezTo>
                        <a:pt x="59" y="113"/>
                        <a:pt x="58" y="115"/>
                        <a:pt x="58" y="117"/>
                      </a:cubicBezTo>
                      <a:cubicBezTo>
                        <a:pt x="58" y="136"/>
                        <a:pt x="58" y="136"/>
                        <a:pt x="58" y="136"/>
                      </a:cubicBezTo>
                      <a:cubicBezTo>
                        <a:pt x="58" y="138"/>
                        <a:pt x="59" y="140"/>
                        <a:pt x="62" y="140"/>
                      </a:cubicBezTo>
                      <a:cubicBezTo>
                        <a:pt x="64" y="140"/>
                        <a:pt x="66" y="138"/>
                        <a:pt x="66" y="136"/>
                      </a:cubicBezTo>
                      <a:cubicBezTo>
                        <a:pt x="66" y="131"/>
                        <a:pt x="66" y="131"/>
                        <a:pt x="66" y="131"/>
                      </a:cubicBezTo>
                      <a:cubicBezTo>
                        <a:pt x="99" y="129"/>
                        <a:pt x="123" y="93"/>
                        <a:pt x="123" y="61"/>
                      </a:cubicBezTo>
                      <a:cubicBezTo>
                        <a:pt x="123" y="28"/>
                        <a:pt x="95" y="0"/>
                        <a:pt x="62" y="0"/>
                      </a:cubicBezTo>
                      <a:cubicBezTo>
                        <a:pt x="28" y="0"/>
                        <a:pt x="0" y="28"/>
                        <a:pt x="0" y="61"/>
                      </a:cubicBezTo>
                      <a:cubicBezTo>
                        <a:pt x="0" y="64"/>
                        <a:pt x="2" y="65"/>
                        <a:pt x="4"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a:extLst>
                <a:ext uri="{FF2B5EF4-FFF2-40B4-BE49-F238E27FC236}">
                  <a16:creationId xmlns:a16="http://schemas.microsoft.com/office/drawing/2014/main" id="{955B1204-5964-457D-837E-78360D53422F}"/>
                </a:ext>
              </a:extLst>
            </p:cNvPr>
            <p:cNvGrpSpPr/>
            <p:nvPr/>
          </p:nvGrpSpPr>
          <p:grpSpPr>
            <a:xfrm>
              <a:off x="2981233" y="4390185"/>
              <a:ext cx="932656" cy="914400"/>
              <a:chOff x="2981233" y="4390185"/>
              <a:chExt cx="932656" cy="914400"/>
            </a:xfrm>
          </p:grpSpPr>
          <p:sp>
            <p:nvSpPr>
              <p:cNvPr id="26629" name="椭圆 11"/>
              <p:cNvSpPr>
                <a:spLocks noChangeArrowheads="1"/>
              </p:cNvSpPr>
              <p:nvPr/>
            </p:nvSpPr>
            <p:spPr bwMode="auto">
              <a:xfrm>
                <a:off x="2981233" y="4390185"/>
                <a:ext cx="914400" cy="914400"/>
              </a:xfrm>
              <a:prstGeom prst="ellipse">
                <a:avLst/>
              </a:pr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6" name="椭圆 18"/>
              <p:cNvSpPr>
                <a:spLocks noChangeAspect="1" noChangeArrowheads="1"/>
              </p:cNvSpPr>
              <p:nvPr/>
            </p:nvSpPr>
            <p:spPr bwMode="auto">
              <a:xfrm>
                <a:off x="3607501" y="4980633"/>
                <a:ext cx="306388" cy="306387"/>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2</a:t>
                </a:r>
                <a:endParaRPr lang="zh-CN" altLang="en-US" sz="1600" dirty="0">
                  <a:solidFill>
                    <a:srgbClr val="FFFFFF"/>
                  </a:solidFill>
                </a:endParaRPr>
              </a:p>
            </p:txBody>
          </p:sp>
          <p:grpSp>
            <p:nvGrpSpPr>
              <p:cNvPr id="66" name="组合 65">
                <a:extLst>
                  <a:ext uri="{FF2B5EF4-FFF2-40B4-BE49-F238E27FC236}">
                    <a16:creationId xmlns:a16="http://schemas.microsoft.com/office/drawing/2014/main" id="{73D6ACAD-6FC1-4C45-ACCC-B4C6504F2C61}"/>
                  </a:ext>
                </a:extLst>
              </p:cNvPr>
              <p:cNvGrpSpPr/>
              <p:nvPr/>
            </p:nvGrpSpPr>
            <p:grpSpPr>
              <a:xfrm>
                <a:off x="3141665" y="4499548"/>
                <a:ext cx="469901" cy="546101"/>
                <a:chOff x="2914650" y="4230688"/>
                <a:chExt cx="469901" cy="546101"/>
              </a:xfrm>
              <a:solidFill>
                <a:schemeClr val="bg1"/>
              </a:solidFill>
            </p:grpSpPr>
            <p:sp>
              <p:nvSpPr>
                <p:cNvPr id="67" name="Freeform 87">
                  <a:extLst>
                    <a:ext uri="{FF2B5EF4-FFF2-40B4-BE49-F238E27FC236}">
                      <a16:creationId xmlns:a16="http://schemas.microsoft.com/office/drawing/2014/main" id="{0E691F76-8D9C-42F3-9361-A7B0E5E9854E}"/>
                    </a:ext>
                  </a:extLst>
                </p:cNvPr>
                <p:cNvSpPr>
                  <a:spLocks/>
                </p:cNvSpPr>
                <p:nvPr/>
              </p:nvSpPr>
              <p:spPr bwMode="auto">
                <a:xfrm>
                  <a:off x="3046413" y="4387851"/>
                  <a:ext cx="269875" cy="303213"/>
                </a:xfrm>
                <a:custGeom>
                  <a:avLst/>
                  <a:gdLst>
                    <a:gd name="T0" fmla="*/ 0 w 95"/>
                    <a:gd name="T1" fmla="*/ 29 h 107"/>
                    <a:gd name="T2" fmla="*/ 2 w 95"/>
                    <a:gd name="T3" fmla="*/ 71 h 107"/>
                    <a:gd name="T4" fmla="*/ 2 w 95"/>
                    <a:gd name="T5" fmla="*/ 72 h 107"/>
                    <a:gd name="T6" fmla="*/ 3 w 95"/>
                    <a:gd name="T7" fmla="*/ 73 h 107"/>
                    <a:gd name="T8" fmla="*/ 89 w 95"/>
                    <a:gd name="T9" fmla="*/ 107 h 107"/>
                    <a:gd name="T10" fmla="*/ 35 w 95"/>
                    <a:gd name="T11" fmla="*/ 41 h 107"/>
                    <a:gd name="T12" fmla="*/ 36 w 95"/>
                    <a:gd name="T13" fmla="*/ 36 h 107"/>
                    <a:gd name="T14" fmla="*/ 42 w 95"/>
                    <a:gd name="T15" fmla="*/ 36 h 107"/>
                    <a:gd name="T16" fmla="*/ 95 w 95"/>
                    <a:gd name="T17" fmla="*/ 102 h 107"/>
                    <a:gd name="T18" fmla="*/ 79 w 95"/>
                    <a:gd name="T19" fmla="*/ 11 h 107"/>
                    <a:gd name="T20" fmla="*/ 79 w 95"/>
                    <a:gd name="T21" fmla="*/ 10 h 107"/>
                    <a:gd name="T22" fmla="*/ 78 w 95"/>
                    <a:gd name="T23" fmla="*/ 10 h 107"/>
                    <a:gd name="T24" fmla="*/ 69 w 95"/>
                    <a:gd name="T25" fmla="*/ 10 h 107"/>
                    <a:gd name="T26" fmla="*/ 37 w 95"/>
                    <a:gd name="T27" fmla="*/ 0 h 107"/>
                    <a:gd name="T28" fmla="*/ 1 w 95"/>
                    <a:gd name="T29" fmla="*/ 29 h 107"/>
                    <a:gd name="T30" fmla="*/ 0 w 95"/>
                    <a:gd name="T31"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107">
                      <a:moveTo>
                        <a:pt x="0" y="29"/>
                      </a:moveTo>
                      <a:cubicBezTo>
                        <a:pt x="11" y="49"/>
                        <a:pt x="2" y="71"/>
                        <a:pt x="2" y="71"/>
                      </a:cubicBezTo>
                      <a:cubicBezTo>
                        <a:pt x="2" y="72"/>
                        <a:pt x="2" y="72"/>
                        <a:pt x="2" y="72"/>
                      </a:cubicBezTo>
                      <a:cubicBezTo>
                        <a:pt x="2" y="72"/>
                        <a:pt x="3" y="73"/>
                        <a:pt x="3" y="73"/>
                      </a:cubicBezTo>
                      <a:cubicBezTo>
                        <a:pt x="36" y="73"/>
                        <a:pt x="71" y="94"/>
                        <a:pt x="89" y="107"/>
                      </a:cubicBezTo>
                      <a:cubicBezTo>
                        <a:pt x="35" y="41"/>
                        <a:pt x="35" y="41"/>
                        <a:pt x="35" y="41"/>
                      </a:cubicBezTo>
                      <a:cubicBezTo>
                        <a:pt x="34" y="39"/>
                        <a:pt x="34" y="37"/>
                        <a:pt x="36" y="36"/>
                      </a:cubicBezTo>
                      <a:cubicBezTo>
                        <a:pt x="38" y="34"/>
                        <a:pt x="40" y="35"/>
                        <a:pt x="42" y="36"/>
                      </a:cubicBezTo>
                      <a:cubicBezTo>
                        <a:pt x="95" y="102"/>
                        <a:pt x="95" y="102"/>
                        <a:pt x="95" y="102"/>
                      </a:cubicBezTo>
                      <a:cubicBezTo>
                        <a:pt x="86" y="81"/>
                        <a:pt x="73" y="44"/>
                        <a:pt x="79" y="11"/>
                      </a:cubicBezTo>
                      <a:cubicBezTo>
                        <a:pt x="79" y="11"/>
                        <a:pt x="79" y="10"/>
                        <a:pt x="79" y="10"/>
                      </a:cubicBezTo>
                      <a:cubicBezTo>
                        <a:pt x="79" y="10"/>
                        <a:pt x="78" y="10"/>
                        <a:pt x="78" y="10"/>
                      </a:cubicBezTo>
                      <a:cubicBezTo>
                        <a:pt x="78" y="10"/>
                        <a:pt x="74" y="10"/>
                        <a:pt x="69" y="10"/>
                      </a:cubicBezTo>
                      <a:cubicBezTo>
                        <a:pt x="61" y="10"/>
                        <a:pt x="48" y="9"/>
                        <a:pt x="37" y="0"/>
                      </a:cubicBezTo>
                      <a:cubicBezTo>
                        <a:pt x="1" y="29"/>
                        <a:pt x="1" y="29"/>
                        <a:pt x="1" y="29"/>
                      </a:cubicBezTo>
                      <a:cubicBezTo>
                        <a:pt x="1" y="29"/>
                        <a:pt x="1" y="29"/>
                        <a:pt x="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88">
                  <a:extLst>
                    <a:ext uri="{FF2B5EF4-FFF2-40B4-BE49-F238E27FC236}">
                      <a16:creationId xmlns:a16="http://schemas.microsoft.com/office/drawing/2014/main" id="{21B83076-854C-4E86-8B5D-30711D52858E}"/>
                    </a:ext>
                  </a:extLst>
                </p:cNvPr>
                <p:cNvSpPr>
                  <a:spLocks/>
                </p:cNvSpPr>
                <p:nvPr/>
              </p:nvSpPr>
              <p:spPr bwMode="auto">
                <a:xfrm>
                  <a:off x="3284538" y="4672013"/>
                  <a:ext cx="100013" cy="90488"/>
                </a:xfrm>
                <a:custGeom>
                  <a:avLst/>
                  <a:gdLst>
                    <a:gd name="T0" fmla="*/ 30 w 35"/>
                    <a:gd name="T1" fmla="*/ 6 h 32"/>
                    <a:gd name="T2" fmla="*/ 17 w 35"/>
                    <a:gd name="T3" fmla="*/ 0 h 32"/>
                    <a:gd name="T4" fmla="*/ 11 w 35"/>
                    <a:gd name="T5" fmla="*/ 2 h 32"/>
                    <a:gd name="T6" fmla="*/ 11 w 35"/>
                    <a:gd name="T7" fmla="*/ 2 h 32"/>
                    <a:gd name="T8" fmla="*/ 6 w 35"/>
                    <a:gd name="T9" fmla="*/ 6 h 32"/>
                    <a:gd name="T10" fmla="*/ 5 w 35"/>
                    <a:gd name="T11" fmla="*/ 6 h 32"/>
                    <a:gd name="T12" fmla="*/ 5 w 35"/>
                    <a:gd name="T13" fmla="*/ 7 h 32"/>
                    <a:gd name="T14" fmla="*/ 5 w 35"/>
                    <a:gd name="T15" fmla="*/ 7 h 32"/>
                    <a:gd name="T16" fmla="*/ 5 w 35"/>
                    <a:gd name="T17" fmla="*/ 7 h 32"/>
                    <a:gd name="T18" fmla="*/ 5 w 35"/>
                    <a:gd name="T19" fmla="*/ 26 h 32"/>
                    <a:gd name="T20" fmla="*/ 17 w 35"/>
                    <a:gd name="T21" fmla="*/ 32 h 32"/>
                    <a:gd name="T22" fmla="*/ 27 w 35"/>
                    <a:gd name="T23" fmla="*/ 28 h 32"/>
                    <a:gd name="T24" fmla="*/ 30 w 35"/>
                    <a:gd name="T2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2">
                      <a:moveTo>
                        <a:pt x="30" y="6"/>
                      </a:moveTo>
                      <a:cubicBezTo>
                        <a:pt x="27" y="3"/>
                        <a:pt x="22" y="0"/>
                        <a:pt x="17" y="0"/>
                      </a:cubicBezTo>
                      <a:cubicBezTo>
                        <a:pt x="15" y="0"/>
                        <a:pt x="13" y="1"/>
                        <a:pt x="11" y="2"/>
                      </a:cubicBezTo>
                      <a:cubicBezTo>
                        <a:pt x="11" y="2"/>
                        <a:pt x="11" y="2"/>
                        <a:pt x="11" y="2"/>
                      </a:cubicBezTo>
                      <a:cubicBezTo>
                        <a:pt x="9" y="3"/>
                        <a:pt x="7" y="4"/>
                        <a:pt x="6" y="6"/>
                      </a:cubicBezTo>
                      <a:cubicBezTo>
                        <a:pt x="6" y="6"/>
                        <a:pt x="6" y="6"/>
                        <a:pt x="5" y="6"/>
                      </a:cubicBezTo>
                      <a:cubicBezTo>
                        <a:pt x="5" y="6"/>
                        <a:pt x="5" y="6"/>
                        <a:pt x="5" y="7"/>
                      </a:cubicBezTo>
                      <a:cubicBezTo>
                        <a:pt x="5" y="7"/>
                        <a:pt x="5" y="7"/>
                        <a:pt x="5" y="7"/>
                      </a:cubicBezTo>
                      <a:cubicBezTo>
                        <a:pt x="5" y="7"/>
                        <a:pt x="5" y="7"/>
                        <a:pt x="5" y="7"/>
                      </a:cubicBezTo>
                      <a:cubicBezTo>
                        <a:pt x="0" y="13"/>
                        <a:pt x="0" y="21"/>
                        <a:pt x="5" y="26"/>
                      </a:cubicBezTo>
                      <a:cubicBezTo>
                        <a:pt x="8" y="30"/>
                        <a:pt x="13" y="32"/>
                        <a:pt x="17" y="32"/>
                      </a:cubicBezTo>
                      <a:cubicBezTo>
                        <a:pt x="21" y="32"/>
                        <a:pt x="25" y="31"/>
                        <a:pt x="27" y="28"/>
                      </a:cubicBezTo>
                      <a:cubicBezTo>
                        <a:pt x="34" y="23"/>
                        <a:pt x="35" y="13"/>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89">
                  <a:extLst>
                    <a:ext uri="{FF2B5EF4-FFF2-40B4-BE49-F238E27FC236}">
                      <a16:creationId xmlns:a16="http://schemas.microsoft.com/office/drawing/2014/main" id="{5429D114-6692-440B-9D19-846DAFF21151}"/>
                    </a:ext>
                  </a:extLst>
                </p:cNvPr>
                <p:cNvSpPr>
                  <a:spLocks/>
                </p:cNvSpPr>
                <p:nvPr/>
              </p:nvSpPr>
              <p:spPr bwMode="auto">
                <a:xfrm>
                  <a:off x="2914650" y="4230688"/>
                  <a:ext cx="219075" cy="222250"/>
                </a:xfrm>
                <a:custGeom>
                  <a:avLst/>
                  <a:gdLst>
                    <a:gd name="T0" fmla="*/ 25 w 77"/>
                    <a:gd name="T1" fmla="*/ 72 h 78"/>
                    <a:gd name="T2" fmla="*/ 25 w 77"/>
                    <a:gd name="T3" fmla="*/ 72 h 78"/>
                    <a:gd name="T4" fmla="*/ 26 w 77"/>
                    <a:gd name="T5" fmla="*/ 72 h 78"/>
                    <a:gd name="T6" fmla="*/ 31 w 77"/>
                    <a:gd name="T7" fmla="*/ 68 h 78"/>
                    <a:gd name="T8" fmla="*/ 42 w 77"/>
                    <a:gd name="T9" fmla="*/ 78 h 78"/>
                    <a:gd name="T10" fmla="*/ 77 w 77"/>
                    <a:gd name="T11" fmla="*/ 49 h 78"/>
                    <a:gd name="T12" fmla="*/ 70 w 77"/>
                    <a:gd name="T13" fmla="*/ 36 h 78"/>
                    <a:gd name="T14" fmla="*/ 76 w 77"/>
                    <a:gd name="T15" fmla="*/ 32 h 78"/>
                    <a:gd name="T16" fmla="*/ 76 w 77"/>
                    <a:gd name="T17" fmla="*/ 30 h 78"/>
                    <a:gd name="T18" fmla="*/ 52 w 77"/>
                    <a:gd name="T19" fmla="*/ 0 h 78"/>
                    <a:gd name="T20" fmla="*/ 51 w 77"/>
                    <a:gd name="T21" fmla="*/ 0 h 78"/>
                    <a:gd name="T22" fmla="*/ 50 w 77"/>
                    <a:gd name="T23" fmla="*/ 0 h 78"/>
                    <a:gd name="T24" fmla="*/ 0 w 77"/>
                    <a:gd name="T25" fmla="*/ 41 h 78"/>
                    <a:gd name="T26" fmla="*/ 0 w 77"/>
                    <a:gd name="T27" fmla="*/ 41 h 78"/>
                    <a:gd name="T28" fmla="*/ 0 w 77"/>
                    <a:gd name="T29" fmla="*/ 42 h 78"/>
                    <a:gd name="T30" fmla="*/ 24 w 77"/>
                    <a:gd name="T31" fmla="*/ 72 h 78"/>
                    <a:gd name="T32" fmla="*/ 25 w 77"/>
                    <a:gd name="T33"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8">
                      <a:moveTo>
                        <a:pt x="25" y="72"/>
                      </a:moveTo>
                      <a:cubicBezTo>
                        <a:pt x="25" y="72"/>
                        <a:pt x="25" y="72"/>
                        <a:pt x="25" y="72"/>
                      </a:cubicBezTo>
                      <a:cubicBezTo>
                        <a:pt x="25" y="72"/>
                        <a:pt x="26" y="72"/>
                        <a:pt x="26" y="72"/>
                      </a:cubicBezTo>
                      <a:cubicBezTo>
                        <a:pt x="31" y="68"/>
                        <a:pt x="31" y="68"/>
                        <a:pt x="31" y="68"/>
                      </a:cubicBezTo>
                      <a:cubicBezTo>
                        <a:pt x="36" y="71"/>
                        <a:pt x="39" y="74"/>
                        <a:pt x="42" y="78"/>
                      </a:cubicBezTo>
                      <a:cubicBezTo>
                        <a:pt x="77" y="49"/>
                        <a:pt x="77" y="49"/>
                        <a:pt x="77" y="49"/>
                      </a:cubicBezTo>
                      <a:cubicBezTo>
                        <a:pt x="75" y="45"/>
                        <a:pt x="72" y="41"/>
                        <a:pt x="70" y="36"/>
                      </a:cubicBezTo>
                      <a:cubicBezTo>
                        <a:pt x="76" y="32"/>
                        <a:pt x="76" y="32"/>
                        <a:pt x="76" y="32"/>
                      </a:cubicBezTo>
                      <a:cubicBezTo>
                        <a:pt x="76" y="31"/>
                        <a:pt x="76" y="31"/>
                        <a:pt x="76" y="30"/>
                      </a:cubicBezTo>
                      <a:cubicBezTo>
                        <a:pt x="52" y="0"/>
                        <a:pt x="52" y="0"/>
                        <a:pt x="52" y="0"/>
                      </a:cubicBezTo>
                      <a:cubicBezTo>
                        <a:pt x="51" y="0"/>
                        <a:pt x="51" y="0"/>
                        <a:pt x="51" y="0"/>
                      </a:cubicBezTo>
                      <a:cubicBezTo>
                        <a:pt x="51" y="0"/>
                        <a:pt x="50" y="0"/>
                        <a:pt x="50" y="0"/>
                      </a:cubicBezTo>
                      <a:cubicBezTo>
                        <a:pt x="0" y="41"/>
                        <a:pt x="0" y="41"/>
                        <a:pt x="0" y="41"/>
                      </a:cubicBezTo>
                      <a:cubicBezTo>
                        <a:pt x="0" y="41"/>
                        <a:pt x="0" y="41"/>
                        <a:pt x="0" y="41"/>
                      </a:cubicBezTo>
                      <a:cubicBezTo>
                        <a:pt x="0" y="42"/>
                        <a:pt x="0" y="42"/>
                        <a:pt x="0" y="42"/>
                      </a:cubicBezTo>
                      <a:cubicBezTo>
                        <a:pt x="24" y="72"/>
                        <a:pt x="24" y="72"/>
                        <a:pt x="24" y="72"/>
                      </a:cubicBezTo>
                      <a:cubicBezTo>
                        <a:pt x="25" y="72"/>
                        <a:pt x="25" y="72"/>
                        <a:pt x="25"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90">
                  <a:extLst>
                    <a:ext uri="{FF2B5EF4-FFF2-40B4-BE49-F238E27FC236}">
                      <a16:creationId xmlns:a16="http://schemas.microsoft.com/office/drawing/2014/main" id="{92EF3C73-7B39-43DD-8B1E-3FDAA6059F19}"/>
                    </a:ext>
                  </a:extLst>
                </p:cNvPr>
                <p:cNvSpPr>
                  <a:spLocks/>
                </p:cNvSpPr>
                <p:nvPr/>
              </p:nvSpPr>
              <p:spPr bwMode="auto">
                <a:xfrm>
                  <a:off x="2954338" y="4743451"/>
                  <a:ext cx="341313" cy="33338"/>
                </a:xfrm>
                <a:custGeom>
                  <a:avLst/>
                  <a:gdLst>
                    <a:gd name="T0" fmla="*/ 114 w 120"/>
                    <a:gd name="T1" fmla="*/ 0 h 12"/>
                    <a:gd name="T2" fmla="*/ 6 w 120"/>
                    <a:gd name="T3" fmla="*/ 0 h 12"/>
                    <a:gd name="T4" fmla="*/ 0 w 120"/>
                    <a:gd name="T5" fmla="*/ 6 h 12"/>
                    <a:gd name="T6" fmla="*/ 6 w 120"/>
                    <a:gd name="T7" fmla="*/ 12 h 12"/>
                    <a:gd name="T8" fmla="*/ 114 w 120"/>
                    <a:gd name="T9" fmla="*/ 12 h 12"/>
                    <a:gd name="T10" fmla="*/ 120 w 120"/>
                    <a:gd name="T11" fmla="*/ 6 h 12"/>
                    <a:gd name="T12" fmla="*/ 114 w 1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0" h="12">
                      <a:moveTo>
                        <a:pt x="114" y="0"/>
                      </a:moveTo>
                      <a:cubicBezTo>
                        <a:pt x="6" y="0"/>
                        <a:pt x="6" y="0"/>
                        <a:pt x="6" y="0"/>
                      </a:cubicBezTo>
                      <a:cubicBezTo>
                        <a:pt x="3" y="0"/>
                        <a:pt x="0" y="3"/>
                        <a:pt x="0" y="6"/>
                      </a:cubicBezTo>
                      <a:cubicBezTo>
                        <a:pt x="0" y="9"/>
                        <a:pt x="3" y="12"/>
                        <a:pt x="6" y="12"/>
                      </a:cubicBezTo>
                      <a:cubicBezTo>
                        <a:pt x="114" y="12"/>
                        <a:pt x="114" y="12"/>
                        <a:pt x="114" y="12"/>
                      </a:cubicBezTo>
                      <a:cubicBezTo>
                        <a:pt x="117" y="12"/>
                        <a:pt x="120" y="9"/>
                        <a:pt x="120" y="6"/>
                      </a:cubicBezTo>
                      <a:cubicBezTo>
                        <a:pt x="120" y="3"/>
                        <a:pt x="117" y="0"/>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 name="组合 7">
              <a:extLst>
                <a:ext uri="{FF2B5EF4-FFF2-40B4-BE49-F238E27FC236}">
                  <a16:creationId xmlns:a16="http://schemas.microsoft.com/office/drawing/2014/main" id="{D9902A68-5E61-4543-9F97-CCCE676774CE}"/>
                </a:ext>
              </a:extLst>
            </p:cNvPr>
            <p:cNvGrpSpPr/>
            <p:nvPr/>
          </p:nvGrpSpPr>
          <p:grpSpPr>
            <a:xfrm>
              <a:off x="7869145" y="4390185"/>
              <a:ext cx="1025525" cy="914400"/>
              <a:chOff x="7869145" y="4390185"/>
              <a:chExt cx="1025525" cy="914400"/>
            </a:xfrm>
          </p:grpSpPr>
          <p:sp>
            <p:nvSpPr>
              <p:cNvPr id="26631" name="椭圆 13"/>
              <p:cNvSpPr>
                <a:spLocks noChangeArrowheads="1"/>
              </p:cNvSpPr>
              <p:nvPr/>
            </p:nvSpPr>
            <p:spPr bwMode="auto">
              <a:xfrm>
                <a:off x="7869145" y="4390185"/>
                <a:ext cx="914400" cy="914400"/>
              </a:xfrm>
              <a:prstGeom prst="ellipse">
                <a:avLst/>
              </a:pr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7" name="椭圆 19"/>
              <p:cNvSpPr>
                <a:spLocks noChangeAspect="1" noChangeArrowheads="1"/>
              </p:cNvSpPr>
              <p:nvPr/>
            </p:nvSpPr>
            <p:spPr bwMode="auto">
              <a:xfrm>
                <a:off x="8588283" y="4883897"/>
                <a:ext cx="306387" cy="306388"/>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a:solidFill>
                      <a:srgbClr val="FFFFFF"/>
                    </a:solidFill>
                  </a:rPr>
                  <a:t>4</a:t>
                </a:r>
                <a:endParaRPr lang="zh-CN" altLang="en-US" sz="1600">
                  <a:solidFill>
                    <a:srgbClr val="FFFFFF"/>
                  </a:solidFill>
                </a:endParaRPr>
              </a:p>
            </p:txBody>
          </p:sp>
          <p:sp>
            <p:nvSpPr>
              <p:cNvPr id="71" name="Freeform 146">
                <a:extLst>
                  <a:ext uri="{FF2B5EF4-FFF2-40B4-BE49-F238E27FC236}">
                    <a16:creationId xmlns:a16="http://schemas.microsoft.com/office/drawing/2014/main" id="{FA6A2584-9FEE-4DF6-A716-428BFE758868}"/>
                  </a:ext>
                </a:extLst>
              </p:cNvPr>
              <p:cNvSpPr>
                <a:spLocks noEditPoints="1"/>
              </p:cNvSpPr>
              <p:nvPr/>
            </p:nvSpPr>
            <p:spPr bwMode="auto">
              <a:xfrm>
                <a:off x="8098070" y="4552309"/>
                <a:ext cx="436563" cy="569913"/>
              </a:xfrm>
              <a:custGeom>
                <a:avLst/>
                <a:gdLst>
                  <a:gd name="T0" fmla="*/ 145 w 149"/>
                  <a:gd name="T1" fmla="*/ 0 h 194"/>
                  <a:gd name="T2" fmla="*/ 4 w 149"/>
                  <a:gd name="T3" fmla="*/ 0 h 194"/>
                  <a:gd name="T4" fmla="*/ 0 w 149"/>
                  <a:gd name="T5" fmla="*/ 4 h 194"/>
                  <a:gd name="T6" fmla="*/ 0 w 149"/>
                  <a:gd name="T7" fmla="*/ 190 h 194"/>
                  <a:gd name="T8" fmla="*/ 4 w 149"/>
                  <a:gd name="T9" fmla="*/ 194 h 194"/>
                  <a:gd name="T10" fmla="*/ 145 w 149"/>
                  <a:gd name="T11" fmla="*/ 194 h 194"/>
                  <a:gd name="T12" fmla="*/ 149 w 149"/>
                  <a:gd name="T13" fmla="*/ 190 h 194"/>
                  <a:gd name="T14" fmla="*/ 149 w 149"/>
                  <a:gd name="T15" fmla="*/ 4 h 194"/>
                  <a:gd name="T16" fmla="*/ 145 w 149"/>
                  <a:gd name="T17" fmla="*/ 0 h 194"/>
                  <a:gd name="T18" fmla="*/ 23 w 149"/>
                  <a:gd name="T19" fmla="*/ 35 h 194"/>
                  <a:gd name="T20" fmla="*/ 27 w 149"/>
                  <a:gd name="T21" fmla="*/ 31 h 194"/>
                  <a:gd name="T22" fmla="*/ 64 w 149"/>
                  <a:gd name="T23" fmla="*/ 31 h 194"/>
                  <a:gd name="T24" fmla="*/ 68 w 149"/>
                  <a:gd name="T25" fmla="*/ 35 h 194"/>
                  <a:gd name="T26" fmla="*/ 68 w 149"/>
                  <a:gd name="T27" fmla="*/ 85 h 194"/>
                  <a:gd name="T28" fmla="*/ 64 w 149"/>
                  <a:gd name="T29" fmla="*/ 89 h 194"/>
                  <a:gd name="T30" fmla="*/ 27 w 149"/>
                  <a:gd name="T31" fmla="*/ 89 h 194"/>
                  <a:gd name="T32" fmla="*/ 23 w 149"/>
                  <a:gd name="T33" fmla="*/ 85 h 194"/>
                  <a:gd name="T34" fmla="*/ 23 w 149"/>
                  <a:gd name="T35" fmla="*/ 35 h 194"/>
                  <a:gd name="T36" fmla="*/ 123 w 149"/>
                  <a:gd name="T37" fmla="*/ 164 h 194"/>
                  <a:gd name="T38" fmla="*/ 27 w 149"/>
                  <a:gd name="T39" fmla="*/ 164 h 194"/>
                  <a:gd name="T40" fmla="*/ 23 w 149"/>
                  <a:gd name="T41" fmla="*/ 160 h 194"/>
                  <a:gd name="T42" fmla="*/ 27 w 149"/>
                  <a:gd name="T43" fmla="*/ 156 h 194"/>
                  <a:gd name="T44" fmla="*/ 123 w 149"/>
                  <a:gd name="T45" fmla="*/ 156 h 194"/>
                  <a:gd name="T46" fmla="*/ 127 w 149"/>
                  <a:gd name="T47" fmla="*/ 160 h 194"/>
                  <a:gd name="T48" fmla="*/ 123 w 149"/>
                  <a:gd name="T49" fmla="*/ 164 h 194"/>
                  <a:gd name="T50" fmla="*/ 123 w 149"/>
                  <a:gd name="T51" fmla="*/ 139 h 194"/>
                  <a:gd name="T52" fmla="*/ 27 w 149"/>
                  <a:gd name="T53" fmla="*/ 139 h 194"/>
                  <a:gd name="T54" fmla="*/ 23 w 149"/>
                  <a:gd name="T55" fmla="*/ 135 h 194"/>
                  <a:gd name="T56" fmla="*/ 27 w 149"/>
                  <a:gd name="T57" fmla="*/ 131 h 194"/>
                  <a:gd name="T58" fmla="*/ 123 w 149"/>
                  <a:gd name="T59" fmla="*/ 131 h 194"/>
                  <a:gd name="T60" fmla="*/ 127 w 149"/>
                  <a:gd name="T61" fmla="*/ 135 h 194"/>
                  <a:gd name="T62" fmla="*/ 123 w 149"/>
                  <a:gd name="T63" fmla="*/ 139 h 194"/>
                  <a:gd name="T64" fmla="*/ 123 w 149"/>
                  <a:gd name="T65" fmla="*/ 114 h 194"/>
                  <a:gd name="T66" fmla="*/ 27 w 149"/>
                  <a:gd name="T67" fmla="*/ 114 h 194"/>
                  <a:gd name="T68" fmla="*/ 23 w 149"/>
                  <a:gd name="T69" fmla="*/ 110 h 194"/>
                  <a:gd name="T70" fmla="*/ 27 w 149"/>
                  <a:gd name="T71" fmla="*/ 106 h 194"/>
                  <a:gd name="T72" fmla="*/ 123 w 149"/>
                  <a:gd name="T73" fmla="*/ 106 h 194"/>
                  <a:gd name="T74" fmla="*/ 127 w 149"/>
                  <a:gd name="T75" fmla="*/ 110 h 194"/>
                  <a:gd name="T76" fmla="*/ 123 w 149"/>
                  <a:gd name="T77" fmla="*/ 114 h 194"/>
                  <a:gd name="T78" fmla="*/ 123 w 149"/>
                  <a:gd name="T79" fmla="*/ 89 h 194"/>
                  <a:gd name="T80" fmla="*/ 90 w 149"/>
                  <a:gd name="T81" fmla="*/ 89 h 194"/>
                  <a:gd name="T82" fmla="*/ 86 w 149"/>
                  <a:gd name="T83" fmla="*/ 85 h 194"/>
                  <a:gd name="T84" fmla="*/ 90 w 149"/>
                  <a:gd name="T85" fmla="*/ 81 h 194"/>
                  <a:gd name="T86" fmla="*/ 123 w 149"/>
                  <a:gd name="T87" fmla="*/ 81 h 194"/>
                  <a:gd name="T88" fmla="*/ 127 w 149"/>
                  <a:gd name="T89" fmla="*/ 85 h 194"/>
                  <a:gd name="T90" fmla="*/ 123 w 149"/>
                  <a:gd name="T91" fmla="*/ 89 h 194"/>
                  <a:gd name="T92" fmla="*/ 123 w 149"/>
                  <a:gd name="T93" fmla="*/ 64 h 194"/>
                  <a:gd name="T94" fmla="*/ 90 w 149"/>
                  <a:gd name="T95" fmla="*/ 64 h 194"/>
                  <a:gd name="T96" fmla="*/ 86 w 149"/>
                  <a:gd name="T97" fmla="*/ 60 h 194"/>
                  <a:gd name="T98" fmla="*/ 90 w 149"/>
                  <a:gd name="T99" fmla="*/ 56 h 194"/>
                  <a:gd name="T100" fmla="*/ 123 w 149"/>
                  <a:gd name="T101" fmla="*/ 56 h 194"/>
                  <a:gd name="T102" fmla="*/ 127 w 149"/>
                  <a:gd name="T103" fmla="*/ 60 h 194"/>
                  <a:gd name="T104" fmla="*/ 123 w 149"/>
                  <a:gd name="T105" fmla="*/ 64 h 194"/>
                  <a:gd name="T106" fmla="*/ 123 w 149"/>
                  <a:gd name="T107" fmla="*/ 39 h 194"/>
                  <a:gd name="T108" fmla="*/ 90 w 149"/>
                  <a:gd name="T109" fmla="*/ 39 h 194"/>
                  <a:gd name="T110" fmla="*/ 86 w 149"/>
                  <a:gd name="T111" fmla="*/ 35 h 194"/>
                  <a:gd name="T112" fmla="*/ 90 w 149"/>
                  <a:gd name="T113" fmla="*/ 31 h 194"/>
                  <a:gd name="T114" fmla="*/ 123 w 149"/>
                  <a:gd name="T115" fmla="*/ 31 h 194"/>
                  <a:gd name="T116" fmla="*/ 127 w 149"/>
                  <a:gd name="T117" fmla="*/ 35 h 194"/>
                  <a:gd name="T118" fmla="*/ 123 w 149"/>
                  <a:gd name="T119" fmla="*/ 3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 h="194">
                    <a:moveTo>
                      <a:pt x="145" y="0"/>
                    </a:moveTo>
                    <a:cubicBezTo>
                      <a:pt x="4" y="0"/>
                      <a:pt x="4" y="0"/>
                      <a:pt x="4" y="0"/>
                    </a:cubicBezTo>
                    <a:cubicBezTo>
                      <a:pt x="2" y="0"/>
                      <a:pt x="0" y="2"/>
                      <a:pt x="0" y="4"/>
                    </a:cubicBezTo>
                    <a:cubicBezTo>
                      <a:pt x="0" y="190"/>
                      <a:pt x="0" y="190"/>
                      <a:pt x="0" y="190"/>
                    </a:cubicBezTo>
                    <a:cubicBezTo>
                      <a:pt x="0" y="192"/>
                      <a:pt x="2" y="194"/>
                      <a:pt x="4" y="194"/>
                    </a:cubicBezTo>
                    <a:cubicBezTo>
                      <a:pt x="145" y="194"/>
                      <a:pt x="145" y="194"/>
                      <a:pt x="145" y="194"/>
                    </a:cubicBezTo>
                    <a:cubicBezTo>
                      <a:pt x="148" y="194"/>
                      <a:pt x="149" y="192"/>
                      <a:pt x="149" y="190"/>
                    </a:cubicBezTo>
                    <a:cubicBezTo>
                      <a:pt x="149" y="4"/>
                      <a:pt x="149" y="4"/>
                      <a:pt x="149" y="4"/>
                    </a:cubicBezTo>
                    <a:cubicBezTo>
                      <a:pt x="149" y="2"/>
                      <a:pt x="148" y="0"/>
                      <a:pt x="145" y="0"/>
                    </a:cubicBezTo>
                    <a:close/>
                    <a:moveTo>
                      <a:pt x="23" y="35"/>
                    </a:moveTo>
                    <a:cubicBezTo>
                      <a:pt x="23" y="33"/>
                      <a:pt x="24" y="31"/>
                      <a:pt x="27" y="31"/>
                    </a:cubicBezTo>
                    <a:cubicBezTo>
                      <a:pt x="64" y="31"/>
                      <a:pt x="64" y="31"/>
                      <a:pt x="64" y="31"/>
                    </a:cubicBezTo>
                    <a:cubicBezTo>
                      <a:pt x="66" y="31"/>
                      <a:pt x="68" y="33"/>
                      <a:pt x="68" y="35"/>
                    </a:cubicBezTo>
                    <a:cubicBezTo>
                      <a:pt x="68" y="85"/>
                      <a:pt x="68" y="85"/>
                      <a:pt x="68" y="85"/>
                    </a:cubicBezTo>
                    <a:cubicBezTo>
                      <a:pt x="68" y="87"/>
                      <a:pt x="66" y="89"/>
                      <a:pt x="64" y="89"/>
                    </a:cubicBezTo>
                    <a:cubicBezTo>
                      <a:pt x="27" y="89"/>
                      <a:pt x="27" y="89"/>
                      <a:pt x="27" y="89"/>
                    </a:cubicBezTo>
                    <a:cubicBezTo>
                      <a:pt x="24" y="89"/>
                      <a:pt x="23" y="87"/>
                      <a:pt x="23" y="85"/>
                    </a:cubicBezTo>
                    <a:lnTo>
                      <a:pt x="23" y="35"/>
                    </a:lnTo>
                    <a:close/>
                    <a:moveTo>
                      <a:pt x="123" y="164"/>
                    </a:moveTo>
                    <a:cubicBezTo>
                      <a:pt x="27" y="164"/>
                      <a:pt x="27" y="164"/>
                      <a:pt x="27" y="164"/>
                    </a:cubicBezTo>
                    <a:cubicBezTo>
                      <a:pt x="24" y="164"/>
                      <a:pt x="23" y="162"/>
                      <a:pt x="23" y="160"/>
                    </a:cubicBezTo>
                    <a:cubicBezTo>
                      <a:pt x="23" y="157"/>
                      <a:pt x="24" y="156"/>
                      <a:pt x="27" y="156"/>
                    </a:cubicBezTo>
                    <a:cubicBezTo>
                      <a:pt x="123" y="156"/>
                      <a:pt x="123" y="156"/>
                      <a:pt x="123" y="156"/>
                    </a:cubicBezTo>
                    <a:cubicBezTo>
                      <a:pt x="125" y="156"/>
                      <a:pt x="127" y="157"/>
                      <a:pt x="127" y="160"/>
                    </a:cubicBezTo>
                    <a:cubicBezTo>
                      <a:pt x="127" y="162"/>
                      <a:pt x="125" y="164"/>
                      <a:pt x="123" y="164"/>
                    </a:cubicBezTo>
                    <a:close/>
                    <a:moveTo>
                      <a:pt x="123" y="139"/>
                    </a:moveTo>
                    <a:cubicBezTo>
                      <a:pt x="27" y="139"/>
                      <a:pt x="27" y="139"/>
                      <a:pt x="27" y="139"/>
                    </a:cubicBezTo>
                    <a:cubicBezTo>
                      <a:pt x="24" y="139"/>
                      <a:pt x="23" y="137"/>
                      <a:pt x="23" y="135"/>
                    </a:cubicBezTo>
                    <a:cubicBezTo>
                      <a:pt x="23" y="132"/>
                      <a:pt x="24" y="131"/>
                      <a:pt x="27" y="131"/>
                    </a:cubicBezTo>
                    <a:cubicBezTo>
                      <a:pt x="123" y="131"/>
                      <a:pt x="123" y="131"/>
                      <a:pt x="123" y="131"/>
                    </a:cubicBezTo>
                    <a:cubicBezTo>
                      <a:pt x="125" y="131"/>
                      <a:pt x="127" y="132"/>
                      <a:pt x="127" y="135"/>
                    </a:cubicBezTo>
                    <a:cubicBezTo>
                      <a:pt x="127" y="137"/>
                      <a:pt x="125" y="139"/>
                      <a:pt x="123" y="139"/>
                    </a:cubicBezTo>
                    <a:close/>
                    <a:moveTo>
                      <a:pt x="123" y="114"/>
                    </a:moveTo>
                    <a:cubicBezTo>
                      <a:pt x="27" y="114"/>
                      <a:pt x="27" y="114"/>
                      <a:pt x="27" y="114"/>
                    </a:cubicBezTo>
                    <a:cubicBezTo>
                      <a:pt x="24" y="114"/>
                      <a:pt x="23" y="112"/>
                      <a:pt x="23" y="110"/>
                    </a:cubicBezTo>
                    <a:cubicBezTo>
                      <a:pt x="23" y="107"/>
                      <a:pt x="24" y="106"/>
                      <a:pt x="27" y="106"/>
                    </a:cubicBezTo>
                    <a:cubicBezTo>
                      <a:pt x="123" y="106"/>
                      <a:pt x="123" y="106"/>
                      <a:pt x="123" y="106"/>
                    </a:cubicBezTo>
                    <a:cubicBezTo>
                      <a:pt x="125" y="106"/>
                      <a:pt x="127" y="107"/>
                      <a:pt x="127" y="110"/>
                    </a:cubicBezTo>
                    <a:cubicBezTo>
                      <a:pt x="127" y="112"/>
                      <a:pt x="125" y="114"/>
                      <a:pt x="123" y="114"/>
                    </a:cubicBezTo>
                    <a:close/>
                    <a:moveTo>
                      <a:pt x="123" y="89"/>
                    </a:moveTo>
                    <a:cubicBezTo>
                      <a:pt x="90" y="89"/>
                      <a:pt x="90" y="89"/>
                      <a:pt x="90" y="89"/>
                    </a:cubicBezTo>
                    <a:cubicBezTo>
                      <a:pt x="88" y="89"/>
                      <a:pt x="86" y="87"/>
                      <a:pt x="86" y="85"/>
                    </a:cubicBezTo>
                    <a:cubicBezTo>
                      <a:pt x="86" y="83"/>
                      <a:pt x="88" y="81"/>
                      <a:pt x="90" y="81"/>
                    </a:cubicBezTo>
                    <a:cubicBezTo>
                      <a:pt x="123" y="81"/>
                      <a:pt x="123" y="81"/>
                      <a:pt x="123" y="81"/>
                    </a:cubicBezTo>
                    <a:cubicBezTo>
                      <a:pt x="125" y="81"/>
                      <a:pt x="127" y="83"/>
                      <a:pt x="127" y="85"/>
                    </a:cubicBezTo>
                    <a:cubicBezTo>
                      <a:pt x="127" y="87"/>
                      <a:pt x="125" y="89"/>
                      <a:pt x="123" y="89"/>
                    </a:cubicBezTo>
                    <a:close/>
                    <a:moveTo>
                      <a:pt x="123" y="64"/>
                    </a:moveTo>
                    <a:cubicBezTo>
                      <a:pt x="90" y="64"/>
                      <a:pt x="90" y="64"/>
                      <a:pt x="90" y="64"/>
                    </a:cubicBezTo>
                    <a:cubicBezTo>
                      <a:pt x="88" y="64"/>
                      <a:pt x="86" y="62"/>
                      <a:pt x="86" y="60"/>
                    </a:cubicBezTo>
                    <a:cubicBezTo>
                      <a:pt x="86" y="58"/>
                      <a:pt x="88" y="56"/>
                      <a:pt x="90" y="56"/>
                    </a:cubicBezTo>
                    <a:cubicBezTo>
                      <a:pt x="123" y="56"/>
                      <a:pt x="123" y="56"/>
                      <a:pt x="123" y="56"/>
                    </a:cubicBezTo>
                    <a:cubicBezTo>
                      <a:pt x="125" y="56"/>
                      <a:pt x="127" y="58"/>
                      <a:pt x="127" y="60"/>
                    </a:cubicBezTo>
                    <a:cubicBezTo>
                      <a:pt x="127" y="62"/>
                      <a:pt x="125" y="64"/>
                      <a:pt x="123" y="64"/>
                    </a:cubicBezTo>
                    <a:close/>
                    <a:moveTo>
                      <a:pt x="123" y="39"/>
                    </a:moveTo>
                    <a:cubicBezTo>
                      <a:pt x="90" y="39"/>
                      <a:pt x="90" y="39"/>
                      <a:pt x="90" y="39"/>
                    </a:cubicBezTo>
                    <a:cubicBezTo>
                      <a:pt x="88" y="39"/>
                      <a:pt x="86" y="37"/>
                      <a:pt x="86" y="35"/>
                    </a:cubicBezTo>
                    <a:cubicBezTo>
                      <a:pt x="86" y="33"/>
                      <a:pt x="88" y="31"/>
                      <a:pt x="90" y="31"/>
                    </a:cubicBezTo>
                    <a:cubicBezTo>
                      <a:pt x="123" y="31"/>
                      <a:pt x="123" y="31"/>
                      <a:pt x="123" y="31"/>
                    </a:cubicBezTo>
                    <a:cubicBezTo>
                      <a:pt x="125" y="31"/>
                      <a:pt x="127" y="33"/>
                      <a:pt x="127" y="35"/>
                    </a:cubicBezTo>
                    <a:cubicBezTo>
                      <a:pt x="127" y="37"/>
                      <a:pt x="125" y="39"/>
                      <a:pt x="123"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72"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2371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65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F6AAD8-CC3E-4CD0-8396-6F8D222FEDFB}"/>
              </a:ext>
            </a:extLst>
          </p:cNvPr>
          <p:cNvGrpSpPr/>
          <p:nvPr/>
        </p:nvGrpSpPr>
        <p:grpSpPr>
          <a:xfrm>
            <a:off x="6567209" y="1595474"/>
            <a:ext cx="539750" cy="539750"/>
            <a:chOff x="6675438" y="1814232"/>
            <a:chExt cx="539750" cy="539750"/>
          </a:xfrm>
        </p:grpSpPr>
        <p:sp>
          <p:nvSpPr>
            <p:cNvPr id="34821" name="圆角矩形 3"/>
            <p:cNvSpPr>
              <a:spLocks noChangeAspect="1" noChangeArrowheads="1"/>
            </p:cNvSpPr>
            <p:nvPr/>
          </p:nvSpPr>
          <p:spPr bwMode="auto">
            <a:xfrm>
              <a:off x="6675438" y="1814232"/>
              <a:ext cx="539750" cy="539750"/>
            </a:xfrm>
            <a:prstGeom prst="roundRect">
              <a:avLst>
                <a:gd name="adj" fmla="val 30000"/>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829" name="KSO_Shape"/>
            <p:cNvSpPr>
              <a:spLocks noChangeAspect="1" noChangeArrowheads="1"/>
            </p:cNvSpPr>
            <p:nvPr/>
          </p:nvSpPr>
          <p:spPr bwMode="auto">
            <a:xfrm>
              <a:off x="6765925" y="1903132"/>
              <a:ext cx="360363" cy="360363"/>
            </a:xfrm>
            <a:custGeom>
              <a:avLst/>
              <a:gdLst>
                <a:gd name="T0" fmla="*/ 1250 w 2276475"/>
                <a:gd name="T1" fmla="*/ 632 h 2276475"/>
                <a:gd name="T2" fmla="*/ 1273 w 2276475"/>
                <a:gd name="T3" fmla="*/ 675 h 2276475"/>
                <a:gd name="T4" fmla="*/ 1258 w 2276475"/>
                <a:gd name="T5" fmla="*/ 722 h 2276475"/>
                <a:gd name="T6" fmla="*/ 1215 w 2276475"/>
                <a:gd name="T7" fmla="*/ 745 h 2276475"/>
                <a:gd name="T8" fmla="*/ 1168 w 2276475"/>
                <a:gd name="T9" fmla="*/ 731 h 2276475"/>
                <a:gd name="T10" fmla="*/ 1144 w 2276475"/>
                <a:gd name="T11" fmla="*/ 688 h 2276475"/>
                <a:gd name="T12" fmla="*/ 1159 w 2276475"/>
                <a:gd name="T13" fmla="*/ 640 h 2276475"/>
                <a:gd name="T14" fmla="*/ 1202 w 2276475"/>
                <a:gd name="T15" fmla="*/ 617 h 2276475"/>
                <a:gd name="T16" fmla="*/ 670 w 2276475"/>
                <a:gd name="T17" fmla="*/ 694 h 2276475"/>
                <a:gd name="T18" fmla="*/ 600 w 2276475"/>
                <a:gd name="T19" fmla="*/ 536 h 2276475"/>
                <a:gd name="T20" fmla="*/ 630 w 2276475"/>
                <a:gd name="T21" fmla="*/ 598 h 2276475"/>
                <a:gd name="T22" fmla="*/ 602 w 2276475"/>
                <a:gd name="T23" fmla="*/ 695 h 2276475"/>
                <a:gd name="T24" fmla="*/ 476 w 2276475"/>
                <a:gd name="T25" fmla="*/ 787 h 2276475"/>
                <a:gd name="T26" fmla="*/ 584 w 2276475"/>
                <a:gd name="T27" fmla="*/ 643 h 2276475"/>
                <a:gd name="T28" fmla="*/ 576 w 2276475"/>
                <a:gd name="T29" fmla="*/ 571 h 2276475"/>
                <a:gd name="T30" fmla="*/ 499 w 2276475"/>
                <a:gd name="T31" fmla="*/ 564 h 2276475"/>
                <a:gd name="T32" fmla="*/ 509 w 2276475"/>
                <a:gd name="T33" fmla="*/ 521 h 2276475"/>
                <a:gd name="T34" fmla="*/ 984 w 2276475"/>
                <a:gd name="T35" fmla="*/ 611 h 2276475"/>
                <a:gd name="T36" fmla="*/ 1049 w 2276475"/>
                <a:gd name="T37" fmla="*/ 604 h 2276475"/>
                <a:gd name="T38" fmla="*/ 1088 w 2276475"/>
                <a:gd name="T39" fmla="*/ 649 h 2276475"/>
                <a:gd name="T40" fmla="*/ 1054 w 2276475"/>
                <a:gd name="T41" fmla="*/ 681 h 2276475"/>
                <a:gd name="T42" fmla="*/ 1028 w 2276475"/>
                <a:gd name="T43" fmla="*/ 641 h 2276475"/>
                <a:gd name="T44" fmla="*/ 972 w 2276475"/>
                <a:gd name="T45" fmla="*/ 654 h 2276475"/>
                <a:gd name="T46" fmla="*/ 296 w 2276475"/>
                <a:gd name="T47" fmla="*/ 375 h 2276475"/>
                <a:gd name="T48" fmla="*/ 347 w 2276475"/>
                <a:gd name="T49" fmla="*/ 704 h 2276475"/>
                <a:gd name="T50" fmla="*/ 266 w 2276475"/>
                <a:gd name="T51" fmla="*/ 744 h 2276475"/>
                <a:gd name="T52" fmla="*/ 373 w 2276475"/>
                <a:gd name="T53" fmla="*/ 890 h 2276475"/>
                <a:gd name="T54" fmla="*/ 599 w 2276475"/>
                <a:gd name="T55" fmla="*/ 1110 h 2276475"/>
                <a:gd name="T56" fmla="*/ 710 w 2276475"/>
                <a:gd name="T57" fmla="*/ 1170 h 2276475"/>
                <a:gd name="T58" fmla="*/ 747 w 2276475"/>
                <a:gd name="T59" fmla="*/ 1073 h 2276475"/>
                <a:gd name="T60" fmla="*/ 1066 w 2276475"/>
                <a:gd name="T61" fmla="*/ 1154 h 2276475"/>
                <a:gd name="T62" fmla="*/ 1037 w 2276475"/>
                <a:gd name="T63" fmla="*/ 1428 h 2276475"/>
                <a:gd name="T64" fmla="*/ 819 w 2276475"/>
                <a:gd name="T65" fmla="*/ 1395 h 2276475"/>
                <a:gd name="T66" fmla="*/ 596 w 2276475"/>
                <a:gd name="T67" fmla="*/ 1309 h 2276475"/>
                <a:gd name="T68" fmla="*/ 346 w 2276475"/>
                <a:gd name="T69" fmla="*/ 1142 h 2276475"/>
                <a:gd name="T70" fmla="*/ 145 w 2276475"/>
                <a:gd name="T71" fmla="*/ 904 h 2276475"/>
                <a:gd name="T72" fmla="*/ 42 w 2276475"/>
                <a:gd name="T73" fmla="*/ 670 h 2276475"/>
                <a:gd name="T74" fmla="*/ 0 w 2276475"/>
                <a:gd name="T75" fmla="*/ 432 h 2276475"/>
                <a:gd name="T76" fmla="*/ 29 w 2276475"/>
                <a:gd name="T77" fmla="*/ 365 h 2276475"/>
                <a:gd name="T78" fmla="*/ 814 w 2276475"/>
                <a:gd name="T79" fmla="*/ 166 h 2276475"/>
                <a:gd name="T80" fmla="*/ 843 w 2276475"/>
                <a:gd name="T81" fmla="*/ 205 h 2276475"/>
                <a:gd name="T82" fmla="*/ 836 w 2276475"/>
                <a:gd name="T83" fmla="*/ 254 h 2276475"/>
                <a:gd name="T84" fmla="*/ 797 w 2276475"/>
                <a:gd name="T85" fmla="*/ 283 h 2276475"/>
                <a:gd name="T86" fmla="*/ 748 w 2276475"/>
                <a:gd name="T87" fmla="*/ 276 h 2276475"/>
                <a:gd name="T88" fmla="*/ 719 w 2276475"/>
                <a:gd name="T89" fmla="*/ 237 h 2276475"/>
                <a:gd name="T90" fmla="*/ 726 w 2276475"/>
                <a:gd name="T91" fmla="*/ 187 h 2276475"/>
                <a:gd name="T92" fmla="*/ 765 w 2276475"/>
                <a:gd name="T93" fmla="*/ 158 h 2276475"/>
                <a:gd name="T94" fmla="*/ 940 w 2276475"/>
                <a:gd name="T95" fmla="*/ 23 h 2276475"/>
                <a:gd name="T96" fmla="*/ 1172 w 2276475"/>
                <a:gd name="T97" fmla="*/ 138 h 2276475"/>
                <a:gd name="T98" fmla="*/ 1346 w 2276475"/>
                <a:gd name="T99" fmla="*/ 341 h 2276475"/>
                <a:gd name="T100" fmla="*/ 1425 w 2276475"/>
                <a:gd name="T101" fmla="*/ 584 h 2276475"/>
                <a:gd name="T102" fmla="*/ 1406 w 2276475"/>
                <a:gd name="T103" fmla="*/ 837 h 2276475"/>
                <a:gd name="T104" fmla="*/ 1291 w 2276475"/>
                <a:gd name="T105" fmla="*/ 1069 h 2276475"/>
                <a:gd name="T106" fmla="*/ 1250 w 2276475"/>
                <a:gd name="T107" fmla="*/ 949 h 2276475"/>
                <a:gd name="T108" fmla="*/ 1322 w 2276475"/>
                <a:gd name="T109" fmla="*/ 744 h 2276475"/>
                <a:gd name="T110" fmla="*/ 1311 w 2276475"/>
                <a:gd name="T111" fmla="*/ 530 h 2276475"/>
                <a:gd name="T112" fmla="*/ 1219 w 2276475"/>
                <a:gd name="T113" fmla="*/ 331 h 2276475"/>
                <a:gd name="T114" fmla="*/ 1052 w 2276475"/>
                <a:gd name="T115" fmla="*/ 180 h 2276475"/>
                <a:gd name="T116" fmla="*/ 847 w 2276475"/>
                <a:gd name="T117" fmla="*/ 108 h 2276475"/>
                <a:gd name="T118" fmla="*/ 632 w 2276475"/>
                <a:gd name="T119" fmla="*/ 118 h 2276475"/>
                <a:gd name="T120" fmla="*/ 434 w 2276475"/>
                <a:gd name="T121" fmla="*/ 211 h 2276475"/>
                <a:gd name="T122" fmla="*/ 415 w 2276475"/>
                <a:gd name="T123" fmla="*/ 100 h 2276475"/>
                <a:gd name="T124" fmla="*/ 655 w 2276475"/>
                <a:gd name="T125" fmla="*/ 9 h 2276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76475"/>
                <a:gd name="T190" fmla="*/ 0 h 2276475"/>
                <a:gd name="T191" fmla="*/ 2276475 w 2276475"/>
                <a:gd name="T192" fmla="*/ 2276475 h 2276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76475" h="2276475">
                  <a:moveTo>
                    <a:pt x="1919288" y="982662"/>
                  </a:moveTo>
                  <a:lnTo>
                    <a:pt x="1924685" y="982662"/>
                  </a:lnTo>
                  <a:lnTo>
                    <a:pt x="1929765" y="982662"/>
                  </a:lnTo>
                  <a:lnTo>
                    <a:pt x="1935480" y="983296"/>
                  </a:lnTo>
                  <a:lnTo>
                    <a:pt x="1940560" y="983930"/>
                  </a:lnTo>
                  <a:lnTo>
                    <a:pt x="1945323" y="984564"/>
                  </a:lnTo>
                  <a:lnTo>
                    <a:pt x="1950403" y="986149"/>
                  </a:lnTo>
                  <a:lnTo>
                    <a:pt x="1955165" y="987100"/>
                  </a:lnTo>
                  <a:lnTo>
                    <a:pt x="1959610" y="989002"/>
                  </a:lnTo>
                  <a:lnTo>
                    <a:pt x="1964373" y="990904"/>
                  </a:lnTo>
                  <a:lnTo>
                    <a:pt x="1969135" y="992489"/>
                  </a:lnTo>
                  <a:lnTo>
                    <a:pt x="1973580" y="995025"/>
                  </a:lnTo>
                  <a:lnTo>
                    <a:pt x="1977708" y="997245"/>
                  </a:lnTo>
                  <a:lnTo>
                    <a:pt x="1981835" y="1000415"/>
                  </a:lnTo>
                  <a:lnTo>
                    <a:pt x="1985963" y="1003268"/>
                  </a:lnTo>
                  <a:lnTo>
                    <a:pt x="1990090" y="1006121"/>
                  </a:lnTo>
                  <a:lnTo>
                    <a:pt x="1993583" y="1009291"/>
                  </a:lnTo>
                  <a:lnTo>
                    <a:pt x="1997075" y="1012778"/>
                  </a:lnTo>
                  <a:lnTo>
                    <a:pt x="2000568" y="1016265"/>
                  </a:lnTo>
                  <a:lnTo>
                    <a:pt x="2003743" y="1020069"/>
                  </a:lnTo>
                  <a:lnTo>
                    <a:pt x="2006918" y="1023873"/>
                  </a:lnTo>
                  <a:lnTo>
                    <a:pt x="2009775" y="1027994"/>
                  </a:lnTo>
                  <a:lnTo>
                    <a:pt x="2012315" y="1031799"/>
                  </a:lnTo>
                  <a:lnTo>
                    <a:pt x="2014855" y="1036237"/>
                  </a:lnTo>
                  <a:lnTo>
                    <a:pt x="2017078" y="1040675"/>
                  </a:lnTo>
                  <a:lnTo>
                    <a:pt x="2019300" y="1045430"/>
                  </a:lnTo>
                  <a:lnTo>
                    <a:pt x="2020888" y="1049868"/>
                  </a:lnTo>
                  <a:lnTo>
                    <a:pt x="2022475" y="1054623"/>
                  </a:lnTo>
                  <a:lnTo>
                    <a:pt x="2023745" y="1059695"/>
                  </a:lnTo>
                  <a:lnTo>
                    <a:pt x="2025016" y="1064451"/>
                  </a:lnTo>
                  <a:lnTo>
                    <a:pt x="2025968" y="1069523"/>
                  </a:lnTo>
                  <a:lnTo>
                    <a:pt x="2026603" y="1074595"/>
                  </a:lnTo>
                  <a:lnTo>
                    <a:pt x="2026920" y="1079984"/>
                  </a:lnTo>
                  <a:lnTo>
                    <a:pt x="2027238" y="1085056"/>
                  </a:lnTo>
                  <a:lnTo>
                    <a:pt x="2026920" y="1090445"/>
                  </a:lnTo>
                  <a:lnTo>
                    <a:pt x="2026603" y="1095517"/>
                  </a:lnTo>
                  <a:lnTo>
                    <a:pt x="2025968" y="1100590"/>
                  </a:lnTo>
                  <a:lnTo>
                    <a:pt x="2025016" y="1105662"/>
                  </a:lnTo>
                  <a:lnTo>
                    <a:pt x="2023745" y="1110417"/>
                  </a:lnTo>
                  <a:lnTo>
                    <a:pt x="2022475" y="1115489"/>
                  </a:lnTo>
                  <a:lnTo>
                    <a:pt x="2020888" y="1120244"/>
                  </a:lnTo>
                  <a:lnTo>
                    <a:pt x="2019300" y="1124682"/>
                  </a:lnTo>
                  <a:lnTo>
                    <a:pt x="2017078" y="1129437"/>
                  </a:lnTo>
                  <a:lnTo>
                    <a:pt x="2014855" y="1133876"/>
                  </a:lnTo>
                  <a:lnTo>
                    <a:pt x="2012315" y="1138314"/>
                  </a:lnTo>
                  <a:lnTo>
                    <a:pt x="2009775" y="1142118"/>
                  </a:lnTo>
                  <a:lnTo>
                    <a:pt x="2006918" y="1146239"/>
                  </a:lnTo>
                  <a:lnTo>
                    <a:pt x="2003743" y="1150043"/>
                  </a:lnTo>
                  <a:lnTo>
                    <a:pt x="2000568" y="1153847"/>
                  </a:lnTo>
                  <a:lnTo>
                    <a:pt x="1997075" y="1157334"/>
                  </a:lnTo>
                  <a:lnTo>
                    <a:pt x="1993583" y="1160821"/>
                  </a:lnTo>
                  <a:lnTo>
                    <a:pt x="1990090" y="1163991"/>
                  </a:lnTo>
                  <a:lnTo>
                    <a:pt x="1985963" y="1166845"/>
                  </a:lnTo>
                  <a:lnTo>
                    <a:pt x="1981835" y="1169698"/>
                  </a:lnTo>
                  <a:lnTo>
                    <a:pt x="1977708" y="1172234"/>
                  </a:lnTo>
                  <a:lnTo>
                    <a:pt x="1973580" y="1175087"/>
                  </a:lnTo>
                  <a:lnTo>
                    <a:pt x="1969135" y="1176989"/>
                  </a:lnTo>
                  <a:lnTo>
                    <a:pt x="1964373" y="1179208"/>
                  </a:lnTo>
                  <a:lnTo>
                    <a:pt x="1959610" y="1181110"/>
                  </a:lnTo>
                  <a:lnTo>
                    <a:pt x="1955165" y="1182695"/>
                  </a:lnTo>
                  <a:lnTo>
                    <a:pt x="1950403" y="1183963"/>
                  </a:lnTo>
                  <a:lnTo>
                    <a:pt x="1945323" y="1185231"/>
                  </a:lnTo>
                  <a:lnTo>
                    <a:pt x="1940560" y="1186182"/>
                  </a:lnTo>
                  <a:lnTo>
                    <a:pt x="1935480" y="1186816"/>
                  </a:lnTo>
                  <a:lnTo>
                    <a:pt x="1929765" y="1187450"/>
                  </a:lnTo>
                  <a:lnTo>
                    <a:pt x="1924685" y="1187450"/>
                  </a:lnTo>
                  <a:lnTo>
                    <a:pt x="1919288" y="1187450"/>
                  </a:lnTo>
                  <a:lnTo>
                    <a:pt x="1914208" y="1186816"/>
                  </a:lnTo>
                  <a:lnTo>
                    <a:pt x="1909128" y="1186182"/>
                  </a:lnTo>
                  <a:lnTo>
                    <a:pt x="1904048" y="1185231"/>
                  </a:lnTo>
                  <a:lnTo>
                    <a:pt x="1898968" y="1183963"/>
                  </a:lnTo>
                  <a:lnTo>
                    <a:pt x="1894205" y="1182695"/>
                  </a:lnTo>
                  <a:lnTo>
                    <a:pt x="1889443" y="1181110"/>
                  </a:lnTo>
                  <a:lnTo>
                    <a:pt x="1884680" y="1179208"/>
                  </a:lnTo>
                  <a:lnTo>
                    <a:pt x="1880235" y="1176989"/>
                  </a:lnTo>
                  <a:lnTo>
                    <a:pt x="1875790" y="1175087"/>
                  </a:lnTo>
                  <a:lnTo>
                    <a:pt x="1871663" y="1172234"/>
                  </a:lnTo>
                  <a:lnTo>
                    <a:pt x="1867218" y="1169698"/>
                  </a:lnTo>
                  <a:lnTo>
                    <a:pt x="1863090" y="1166845"/>
                  </a:lnTo>
                  <a:lnTo>
                    <a:pt x="1859598" y="1163991"/>
                  </a:lnTo>
                  <a:lnTo>
                    <a:pt x="1855788" y="1160821"/>
                  </a:lnTo>
                  <a:lnTo>
                    <a:pt x="1852295" y="1157334"/>
                  </a:lnTo>
                  <a:lnTo>
                    <a:pt x="1848803" y="1153847"/>
                  </a:lnTo>
                  <a:lnTo>
                    <a:pt x="1845628" y="1150043"/>
                  </a:lnTo>
                  <a:lnTo>
                    <a:pt x="1842453" y="1146239"/>
                  </a:lnTo>
                  <a:lnTo>
                    <a:pt x="1839913" y="1142118"/>
                  </a:lnTo>
                  <a:lnTo>
                    <a:pt x="1837055" y="1138314"/>
                  </a:lnTo>
                  <a:lnTo>
                    <a:pt x="1834515" y="1133876"/>
                  </a:lnTo>
                  <a:lnTo>
                    <a:pt x="1832293" y="1129437"/>
                  </a:lnTo>
                  <a:lnTo>
                    <a:pt x="1830388" y="1124682"/>
                  </a:lnTo>
                  <a:lnTo>
                    <a:pt x="1828483" y="1120244"/>
                  </a:lnTo>
                  <a:lnTo>
                    <a:pt x="1826578" y="1115489"/>
                  </a:lnTo>
                  <a:lnTo>
                    <a:pt x="1825308" y="1110417"/>
                  </a:lnTo>
                  <a:lnTo>
                    <a:pt x="1824038" y="1105662"/>
                  </a:lnTo>
                  <a:lnTo>
                    <a:pt x="1823403" y="1100590"/>
                  </a:lnTo>
                  <a:lnTo>
                    <a:pt x="1822768" y="1095517"/>
                  </a:lnTo>
                  <a:lnTo>
                    <a:pt x="1822450" y="1090445"/>
                  </a:lnTo>
                  <a:lnTo>
                    <a:pt x="1822450" y="1085056"/>
                  </a:lnTo>
                  <a:lnTo>
                    <a:pt x="1822450" y="1079984"/>
                  </a:lnTo>
                  <a:lnTo>
                    <a:pt x="1822768" y="1074595"/>
                  </a:lnTo>
                  <a:lnTo>
                    <a:pt x="1823403" y="1069523"/>
                  </a:lnTo>
                  <a:lnTo>
                    <a:pt x="1824038" y="1064451"/>
                  </a:lnTo>
                  <a:lnTo>
                    <a:pt x="1825308" y="1059695"/>
                  </a:lnTo>
                  <a:lnTo>
                    <a:pt x="1826578" y="1054623"/>
                  </a:lnTo>
                  <a:lnTo>
                    <a:pt x="1828483" y="1049868"/>
                  </a:lnTo>
                  <a:lnTo>
                    <a:pt x="1830388" y="1045430"/>
                  </a:lnTo>
                  <a:lnTo>
                    <a:pt x="1832293" y="1040675"/>
                  </a:lnTo>
                  <a:lnTo>
                    <a:pt x="1834515" y="1036237"/>
                  </a:lnTo>
                  <a:lnTo>
                    <a:pt x="1837055" y="1031799"/>
                  </a:lnTo>
                  <a:lnTo>
                    <a:pt x="1839913" y="1027994"/>
                  </a:lnTo>
                  <a:lnTo>
                    <a:pt x="1842453" y="1023873"/>
                  </a:lnTo>
                  <a:lnTo>
                    <a:pt x="1845628" y="1020069"/>
                  </a:lnTo>
                  <a:lnTo>
                    <a:pt x="1848803" y="1016265"/>
                  </a:lnTo>
                  <a:lnTo>
                    <a:pt x="1852295" y="1012778"/>
                  </a:lnTo>
                  <a:lnTo>
                    <a:pt x="1855788" y="1009291"/>
                  </a:lnTo>
                  <a:lnTo>
                    <a:pt x="1859598" y="1006121"/>
                  </a:lnTo>
                  <a:lnTo>
                    <a:pt x="1863090" y="1003268"/>
                  </a:lnTo>
                  <a:lnTo>
                    <a:pt x="1867218" y="1000415"/>
                  </a:lnTo>
                  <a:lnTo>
                    <a:pt x="1871663" y="997245"/>
                  </a:lnTo>
                  <a:lnTo>
                    <a:pt x="1875790" y="995025"/>
                  </a:lnTo>
                  <a:lnTo>
                    <a:pt x="1880235" y="992489"/>
                  </a:lnTo>
                  <a:lnTo>
                    <a:pt x="1884680" y="990904"/>
                  </a:lnTo>
                  <a:lnTo>
                    <a:pt x="1889443" y="989002"/>
                  </a:lnTo>
                  <a:lnTo>
                    <a:pt x="1894205" y="987100"/>
                  </a:lnTo>
                  <a:lnTo>
                    <a:pt x="1898968" y="986149"/>
                  </a:lnTo>
                  <a:lnTo>
                    <a:pt x="1904048" y="984564"/>
                  </a:lnTo>
                  <a:lnTo>
                    <a:pt x="1909128" y="983930"/>
                  </a:lnTo>
                  <a:lnTo>
                    <a:pt x="1914208" y="983296"/>
                  </a:lnTo>
                  <a:lnTo>
                    <a:pt x="1919288" y="982662"/>
                  </a:lnTo>
                  <a:close/>
                  <a:moveTo>
                    <a:pt x="1278280" y="917675"/>
                  </a:moveTo>
                  <a:lnTo>
                    <a:pt x="1116821" y="1122393"/>
                  </a:lnTo>
                  <a:lnTo>
                    <a:pt x="1278280" y="1122393"/>
                  </a:lnTo>
                  <a:lnTo>
                    <a:pt x="1278280" y="917675"/>
                  </a:lnTo>
                  <a:close/>
                  <a:moveTo>
                    <a:pt x="1281129" y="835025"/>
                  </a:moveTo>
                  <a:lnTo>
                    <a:pt x="1340014" y="835025"/>
                  </a:lnTo>
                  <a:lnTo>
                    <a:pt x="1340014" y="1122393"/>
                  </a:lnTo>
                  <a:lnTo>
                    <a:pt x="1397000" y="1122393"/>
                  </a:lnTo>
                  <a:lnTo>
                    <a:pt x="1397000" y="1178659"/>
                  </a:lnTo>
                  <a:lnTo>
                    <a:pt x="1340014" y="1178659"/>
                  </a:lnTo>
                  <a:lnTo>
                    <a:pt x="1340014" y="1358900"/>
                  </a:lnTo>
                  <a:lnTo>
                    <a:pt x="1278280" y="1358900"/>
                  </a:lnTo>
                  <a:lnTo>
                    <a:pt x="1278280" y="1178659"/>
                  </a:lnTo>
                  <a:lnTo>
                    <a:pt x="1066800" y="1178659"/>
                  </a:lnTo>
                  <a:lnTo>
                    <a:pt x="1066800" y="1104910"/>
                  </a:lnTo>
                  <a:lnTo>
                    <a:pt x="1281129" y="835025"/>
                  </a:lnTo>
                  <a:close/>
                  <a:moveTo>
                    <a:pt x="860108" y="823912"/>
                  </a:moveTo>
                  <a:lnTo>
                    <a:pt x="868680" y="824230"/>
                  </a:lnTo>
                  <a:lnTo>
                    <a:pt x="876618" y="824548"/>
                  </a:lnTo>
                  <a:lnTo>
                    <a:pt x="884555" y="825501"/>
                  </a:lnTo>
                  <a:lnTo>
                    <a:pt x="892175" y="826455"/>
                  </a:lnTo>
                  <a:lnTo>
                    <a:pt x="899478" y="828044"/>
                  </a:lnTo>
                  <a:lnTo>
                    <a:pt x="906463" y="829316"/>
                  </a:lnTo>
                  <a:lnTo>
                    <a:pt x="913448" y="831541"/>
                  </a:lnTo>
                  <a:lnTo>
                    <a:pt x="920433" y="833766"/>
                  </a:lnTo>
                  <a:lnTo>
                    <a:pt x="926465" y="836309"/>
                  </a:lnTo>
                  <a:lnTo>
                    <a:pt x="932815" y="839170"/>
                  </a:lnTo>
                  <a:lnTo>
                    <a:pt x="938848" y="842667"/>
                  </a:lnTo>
                  <a:lnTo>
                    <a:pt x="944880" y="845845"/>
                  </a:lnTo>
                  <a:lnTo>
                    <a:pt x="950278" y="849978"/>
                  </a:lnTo>
                  <a:lnTo>
                    <a:pt x="955675" y="853792"/>
                  </a:lnTo>
                  <a:lnTo>
                    <a:pt x="960755" y="858243"/>
                  </a:lnTo>
                  <a:lnTo>
                    <a:pt x="965518" y="863011"/>
                  </a:lnTo>
                  <a:lnTo>
                    <a:pt x="970280" y="868097"/>
                  </a:lnTo>
                  <a:lnTo>
                    <a:pt x="974725" y="873183"/>
                  </a:lnTo>
                  <a:lnTo>
                    <a:pt x="978535" y="878587"/>
                  </a:lnTo>
                  <a:lnTo>
                    <a:pt x="982345" y="884309"/>
                  </a:lnTo>
                  <a:lnTo>
                    <a:pt x="985520" y="890030"/>
                  </a:lnTo>
                  <a:lnTo>
                    <a:pt x="989013" y="896070"/>
                  </a:lnTo>
                  <a:lnTo>
                    <a:pt x="991870" y="902428"/>
                  </a:lnTo>
                  <a:lnTo>
                    <a:pt x="994410" y="909103"/>
                  </a:lnTo>
                  <a:lnTo>
                    <a:pt x="996633" y="915461"/>
                  </a:lnTo>
                  <a:lnTo>
                    <a:pt x="998220" y="922454"/>
                  </a:lnTo>
                  <a:lnTo>
                    <a:pt x="999808" y="929447"/>
                  </a:lnTo>
                  <a:lnTo>
                    <a:pt x="1001395" y="936758"/>
                  </a:lnTo>
                  <a:lnTo>
                    <a:pt x="1002348" y="944387"/>
                  </a:lnTo>
                  <a:lnTo>
                    <a:pt x="1002983" y="952017"/>
                  </a:lnTo>
                  <a:lnTo>
                    <a:pt x="1003618" y="959963"/>
                  </a:lnTo>
                  <a:lnTo>
                    <a:pt x="1003935" y="968546"/>
                  </a:lnTo>
                  <a:lnTo>
                    <a:pt x="1003618" y="983487"/>
                  </a:lnTo>
                  <a:lnTo>
                    <a:pt x="1002665" y="990798"/>
                  </a:lnTo>
                  <a:lnTo>
                    <a:pt x="1002030" y="998109"/>
                  </a:lnTo>
                  <a:lnTo>
                    <a:pt x="1000760" y="1004784"/>
                  </a:lnTo>
                  <a:lnTo>
                    <a:pt x="999808" y="1011778"/>
                  </a:lnTo>
                  <a:lnTo>
                    <a:pt x="998855" y="1018453"/>
                  </a:lnTo>
                  <a:lnTo>
                    <a:pt x="997268" y="1025129"/>
                  </a:lnTo>
                  <a:lnTo>
                    <a:pt x="993775" y="1037844"/>
                  </a:lnTo>
                  <a:lnTo>
                    <a:pt x="989330" y="1050241"/>
                  </a:lnTo>
                  <a:lnTo>
                    <a:pt x="984568" y="1062002"/>
                  </a:lnTo>
                  <a:lnTo>
                    <a:pt x="979170" y="1073128"/>
                  </a:lnTo>
                  <a:lnTo>
                    <a:pt x="972503" y="1084572"/>
                  </a:lnTo>
                  <a:lnTo>
                    <a:pt x="965518" y="1095697"/>
                  </a:lnTo>
                  <a:lnTo>
                    <a:pt x="958215" y="1107141"/>
                  </a:lnTo>
                  <a:lnTo>
                    <a:pt x="950278" y="1118267"/>
                  </a:lnTo>
                  <a:lnTo>
                    <a:pt x="941388" y="1129710"/>
                  </a:lnTo>
                  <a:lnTo>
                    <a:pt x="932815" y="1141154"/>
                  </a:lnTo>
                  <a:lnTo>
                    <a:pt x="923925" y="1151962"/>
                  </a:lnTo>
                  <a:lnTo>
                    <a:pt x="914400" y="1162770"/>
                  </a:lnTo>
                  <a:lnTo>
                    <a:pt x="898843" y="1181207"/>
                  </a:lnTo>
                  <a:lnTo>
                    <a:pt x="882333" y="1199326"/>
                  </a:lnTo>
                  <a:lnTo>
                    <a:pt x="865188" y="1218398"/>
                  </a:lnTo>
                  <a:lnTo>
                    <a:pt x="847090" y="1237471"/>
                  </a:lnTo>
                  <a:lnTo>
                    <a:pt x="813435" y="1272120"/>
                  </a:lnTo>
                  <a:lnTo>
                    <a:pt x="787400" y="1298503"/>
                  </a:lnTo>
                  <a:lnTo>
                    <a:pt x="1023938" y="1298503"/>
                  </a:lnTo>
                  <a:lnTo>
                    <a:pt x="1023938" y="1358900"/>
                  </a:lnTo>
                  <a:lnTo>
                    <a:pt x="727075" y="1358900"/>
                  </a:lnTo>
                  <a:lnTo>
                    <a:pt x="727075" y="1285153"/>
                  </a:lnTo>
                  <a:lnTo>
                    <a:pt x="758190" y="1253047"/>
                  </a:lnTo>
                  <a:lnTo>
                    <a:pt x="787400" y="1221895"/>
                  </a:lnTo>
                  <a:lnTo>
                    <a:pt x="801688" y="1206637"/>
                  </a:lnTo>
                  <a:lnTo>
                    <a:pt x="815340" y="1191061"/>
                  </a:lnTo>
                  <a:lnTo>
                    <a:pt x="829310" y="1175485"/>
                  </a:lnTo>
                  <a:lnTo>
                    <a:pt x="842963" y="1158955"/>
                  </a:lnTo>
                  <a:lnTo>
                    <a:pt x="856298" y="1142743"/>
                  </a:lnTo>
                  <a:lnTo>
                    <a:pt x="868363" y="1127803"/>
                  </a:lnTo>
                  <a:lnTo>
                    <a:pt x="879158" y="1113181"/>
                  </a:lnTo>
                  <a:lnTo>
                    <a:pt x="889000" y="1099830"/>
                  </a:lnTo>
                  <a:lnTo>
                    <a:pt x="897890" y="1087115"/>
                  </a:lnTo>
                  <a:lnTo>
                    <a:pt x="905828" y="1075035"/>
                  </a:lnTo>
                  <a:lnTo>
                    <a:pt x="912495" y="1063910"/>
                  </a:lnTo>
                  <a:lnTo>
                    <a:pt x="917893" y="1053738"/>
                  </a:lnTo>
                  <a:lnTo>
                    <a:pt x="922655" y="1043566"/>
                  </a:lnTo>
                  <a:lnTo>
                    <a:pt x="926465" y="1033711"/>
                  </a:lnTo>
                  <a:lnTo>
                    <a:pt x="930275" y="1023539"/>
                  </a:lnTo>
                  <a:lnTo>
                    <a:pt x="932815" y="1013367"/>
                  </a:lnTo>
                  <a:lnTo>
                    <a:pt x="935038" y="1003195"/>
                  </a:lnTo>
                  <a:lnTo>
                    <a:pt x="936625" y="993023"/>
                  </a:lnTo>
                  <a:lnTo>
                    <a:pt x="937578" y="982215"/>
                  </a:lnTo>
                  <a:lnTo>
                    <a:pt x="937895" y="971725"/>
                  </a:lnTo>
                  <a:lnTo>
                    <a:pt x="937578" y="961553"/>
                  </a:lnTo>
                  <a:lnTo>
                    <a:pt x="936308" y="951381"/>
                  </a:lnTo>
                  <a:lnTo>
                    <a:pt x="935355" y="946613"/>
                  </a:lnTo>
                  <a:lnTo>
                    <a:pt x="934085" y="942162"/>
                  </a:lnTo>
                  <a:lnTo>
                    <a:pt x="933133" y="937712"/>
                  </a:lnTo>
                  <a:lnTo>
                    <a:pt x="931545" y="933898"/>
                  </a:lnTo>
                  <a:lnTo>
                    <a:pt x="928053" y="925633"/>
                  </a:lnTo>
                  <a:lnTo>
                    <a:pt x="923925" y="918322"/>
                  </a:lnTo>
                  <a:lnTo>
                    <a:pt x="921703" y="915143"/>
                  </a:lnTo>
                  <a:lnTo>
                    <a:pt x="919480" y="911964"/>
                  </a:lnTo>
                  <a:lnTo>
                    <a:pt x="916940" y="909103"/>
                  </a:lnTo>
                  <a:lnTo>
                    <a:pt x="914083" y="905924"/>
                  </a:lnTo>
                  <a:lnTo>
                    <a:pt x="908368" y="901156"/>
                  </a:lnTo>
                  <a:lnTo>
                    <a:pt x="902018" y="897024"/>
                  </a:lnTo>
                  <a:lnTo>
                    <a:pt x="895350" y="893209"/>
                  </a:lnTo>
                  <a:lnTo>
                    <a:pt x="888048" y="890348"/>
                  </a:lnTo>
                  <a:lnTo>
                    <a:pt x="880745" y="887805"/>
                  </a:lnTo>
                  <a:lnTo>
                    <a:pt x="872490" y="886216"/>
                  </a:lnTo>
                  <a:lnTo>
                    <a:pt x="864235" y="885262"/>
                  </a:lnTo>
                  <a:lnTo>
                    <a:pt x="855345" y="884944"/>
                  </a:lnTo>
                  <a:lnTo>
                    <a:pt x="847090" y="885262"/>
                  </a:lnTo>
                  <a:lnTo>
                    <a:pt x="838518" y="886216"/>
                  </a:lnTo>
                  <a:lnTo>
                    <a:pt x="829628" y="887805"/>
                  </a:lnTo>
                  <a:lnTo>
                    <a:pt x="820738" y="889713"/>
                  </a:lnTo>
                  <a:lnTo>
                    <a:pt x="812165" y="892256"/>
                  </a:lnTo>
                  <a:lnTo>
                    <a:pt x="803593" y="895116"/>
                  </a:lnTo>
                  <a:lnTo>
                    <a:pt x="795338" y="897977"/>
                  </a:lnTo>
                  <a:lnTo>
                    <a:pt x="787400" y="901792"/>
                  </a:lnTo>
                  <a:lnTo>
                    <a:pt x="780415" y="904653"/>
                  </a:lnTo>
                  <a:lnTo>
                    <a:pt x="773748" y="908149"/>
                  </a:lnTo>
                  <a:lnTo>
                    <a:pt x="767398" y="911964"/>
                  </a:lnTo>
                  <a:lnTo>
                    <a:pt x="761048" y="915778"/>
                  </a:lnTo>
                  <a:lnTo>
                    <a:pt x="749935" y="924043"/>
                  </a:lnTo>
                  <a:lnTo>
                    <a:pt x="740728" y="930401"/>
                  </a:lnTo>
                  <a:lnTo>
                    <a:pt x="736918" y="930401"/>
                  </a:lnTo>
                  <a:lnTo>
                    <a:pt x="736918" y="855700"/>
                  </a:lnTo>
                  <a:lnTo>
                    <a:pt x="742633" y="853157"/>
                  </a:lnTo>
                  <a:lnTo>
                    <a:pt x="748030" y="850296"/>
                  </a:lnTo>
                  <a:lnTo>
                    <a:pt x="761048" y="845210"/>
                  </a:lnTo>
                  <a:lnTo>
                    <a:pt x="775970" y="839806"/>
                  </a:lnTo>
                  <a:lnTo>
                    <a:pt x="792798" y="834402"/>
                  </a:lnTo>
                  <a:lnTo>
                    <a:pt x="801688" y="831859"/>
                  </a:lnTo>
                  <a:lnTo>
                    <a:pt x="810260" y="830269"/>
                  </a:lnTo>
                  <a:lnTo>
                    <a:pt x="819150" y="828362"/>
                  </a:lnTo>
                  <a:lnTo>
                    <a:pt x="827405" y="826773"/>
                  </a:lnTo>
                  <a:lnTo>
                    <a:pt x="835660" y="825819"/>
                  </a:lnTo>
                  <a:lnTo>
                    <a:pt x="844233" y="824548"/>
                  </a:lnTo>
                  <a:lnTo>
                    <a:pt x="852170" y="824230"/>
                  </a:lnTo>
                  <a:lnTo>
                    <a:pt x="860108" y="823912"/>
                  </a:lnTo>
                  <a:close/>
                  <a:moveTo>
                    <a:pt x="1458913" y="811212"/>
                  </a:moveTo>
                  <a:lnTo>
                    <a:pt x="1519103" y="811212"/>
                  </a:lnTo>
                  <a:lnTo>
                    <a:pt x="1519103" y="1009359"/>
                  </a:lnTo>
                  <a:lnTo>
                    <a:pt x="1526072" y="1002998"/>
                  </a:lnTo>
                  <a:lnTo>
                    <a:pt x="1532725" y="996955"/>
                  </a:lnTo>
                  <a:lnTo>
                    <a:pt x="1539694" y="991230"/>
                  </a:lnTo>
                  <a:lnTo>
                    <a:pt x="1546030" y="986142"/>
                  </a:lnTo>
                  <a:lnTo>
                    <a:pt x="1552999" y="981370"/>
                  </a:lnTo>
                  <a:lnTo>
                    <a:pt x="1559652" y="976600"/>
                  </a:lnTo>
                  <a:lnTo>
                    <a:pt x="1566304" y="972465"/>
                  </a:lnTo>
                  <a:lnTo>
                    <a:pt x="1572640" y="968966"/>
                  </a:lnTo>
                  <a:lnTo>
                    <a:pt x="1579292" y="965786"/>
                  </a:lnTo>
                  <a:lnTo>
                    <a:pt x="1586262" y="962605"/>
                  </a:lnTo>
                  <a:lnTo>
                    <a:pt x="1592914" y="960061"/>
                  </a:lnTo>
                  <a:lnTo>
                    <a:pt x="1599884" y="958471"/>
                  </a:lnTo>
                  <a:lnTo>
                    <a:pt x="1606853" y="956880"/>
                  </a:lnTo>
                  <a:lnTo>
                    <a:pt x="1614139" y="955926"/>
                  </a:lnTo>
                  <a:lnTo>
                    <a:pt x="1621109" y="954972"/>
                  </a:lnTo>
                  <a:lnTo>
                    <a:pt x="1628711" y="954654"/>
                  </a:lnTo>
                  <a:lnTo>
                    <a:pt x="1635364" y="954972"/>
                  </a:lnTo>
                  <a:lnTo>
                    <a:pt x="1641383" y="955608"/>
                  </a:lnTo>
                  <a:lnTo>
                    <a:pt x="1647719" y="956244"/>
                  </a:lnTo>
                  <a:lnTo>
                    <a:pt x="1653738" y="957198"/>
                  </a:lnTo>
                  <a:lnTo>
                    <a:pt x="1659757" y="958471"/>
                  </a:lnTo>
                  <a:lnTo>
                    <a:pt x="1665142" y="960061"/>
                  </a:lnTo>
                  <a:lnTo>
                    <a:pt x="1670527" y="961969"/>
                  </a:lnTo>
                  <a:lnTo>
                    <a:pt x="1675913" y="964196"/>
                  </a:lnTo>
                  <a:lnTo>
                    <a:pt x="1680981" y="966740"/>
                  </a:lnTo>
                  <a:lnTo>
                    <a:pt x="1685733" y="969602"/>
                  </a:lnTo>
                  <a:lnTo>
                    <a:pt x="1690485" y="973101"/>
                  </a:lnTo>
                  <a:lnTo>
                    <a:pt x="1695237" y="976282"/>
                  </a:lnTo>
                  <a:lnTo>
                    <a:pt x="1699672" y="979780"/>
                  </a:lnTo>
                  <a:lnTo>
                    <a:pt x="1703473" y="983915"/>
                  </a:lnTo>
                  <a:lnTo>
                    <a:pt x="1707592" y="988368"/>
                  </a:lnTo>
                  <a:lnTo>
                    <a:pt x="1711710" y="993139"/>
                  </a:lnTo>
                  <a:lnTo>
                    <a:pt x="1715195" y="997909"/>
                  </a:lnTo>
                  <a:lnTo>
                    <a:pt x="1718362" y="1002998"/>
                  </a:lnTo>
                  <a:lnTo>
                    <a:pt x="1721847" y="1008405"/>
                  </a:lnTo>
                  <a:lnTo>
                    <a:pt x="1724698" y="1014130"/>
                  </a:lnTo>
                  <a:lnTo>
                    <a:pt x="1727233" y="1020173"/>
                  </a:lnTo>
                  <a:lnTo>
                    <a:pt x="1729767" y="1026216"/>
                  </a:lnTo>
                  <a:lnTo>
                    <a:pt x="1731984" y="1032895"/>
                  </a:lnTo>
                  <a:lnTo>
                    <a:pt x="1734202" y="1039893"/>
                  </a:lnTo>
                  <a:lnTo>
                    <a:pt x="1736103" y="1046572"/>
                  </a:lnTo>
                  <a:lnTo>
                    <a:pt x="1737370" y="1053887"/>
                  </a:lnTo>
                  <a:lnTo>
                    <a:pt x="1738637" y="1061838"/>
                  </a:lnTo>
                  <a:lnTo>
                    <a:pt x="1739587" y="1069790"/>
                  </a:lnTo>
                  <a:lnTo>
                    <a:pt x="1740221" y="1077741"/>
                  </a:lnTo>
                  <a:lnTo>
                    <a:pt x="1741171" y="1086010"/>
                  </a:lnTo>
                  <a:lnTo>
                    <a:pt x="1741488" y="1094916"/>
                  </a:lnTo>
                  <a:lnTo>
                    <a:pt x="1741488" y="1103821"/>
                  </a:lnTo>
                  <a:lnTo>
                    <a:pt x="1741488" y="1358900"/>
                  </a:lnTo>
                  <a:lnTo>
                    <a:pt x="1680981" y="1358900"/>
                  </a:lnTo>
                  <a:lnTo>
                    <a:pt x="1680981" y="1134991"/>
                  </a:lnTo>
                  <a:lnTo>
                    <a:pt x="1680665" y="1121632"/>
                  </a:lnTo>
                  <a:lnTo>
                    <a:pt x="1680348" y="1108910"/>
                  </a:lnTo>
                  <a:lnTo>
                    <a:pt x="1679714" y="1096506"/>
                  </a:lnTo>
                  <a:lnTo>
                    <a:pt x="1678447" y="1084420"/>
                  </a:lnTo>
                  <a:lnTo>
                    <a:pt x="1677180" y="1073288"/>
                  </a:lnTo>
                  <a:lnTo>
                    <a:pt x="1675279" y="1063428"/>
                  </a:lnTo>
                  <a:lnTo>
                    <a:pt x="1672428" y="1054841"/>
                  </a:lnTo>
                  <a:lnTo>
                    <a:pt x="1670844" y="1050706"/>
                  </a:lnTo>
                  <a:lnTo>
                    <a:pt x="1669577" y="1047208"/>
                  </a:lnTo>
                  <a:lnTo>
                    <a:pt x="1667360" y="1043391"/>
                  </a:lnTo>
                  <a:lnTo>
                    <a:pt x="1665459" y="1040211"/>
                  </a:lnTo>
                  <a:lnTo>
                    <a:pt x="1662925" y="1036712"/>
                  </a:lnTo>
                  <a:lnTo>
                    <a:pt x="1660707" y="1033850"/>
                  </a:lnTo>
                  <a:lnTo>
                    <a:pt x="1657856" y="1031305"/>
                  </a:lnTo>
                  <a:lnTo>
                    <a:pt x="1655005" y="1029079"/>
                  </a:lnTo>
                  <a:lnTo>
                    <a:pt x="1651837" y="1026852"/>
                  </a:lnTo>
                  <a:lnTo>
                    <a:pt x="1648669" y="1025262"/>
                  </a:lnTo>
                  <a:lnTo>
                    <a:pt x="1645501" y="1023354"/>
                  </a:lnTo>
                  <a:lnTo>
                    <a:pt x="1641383" y="1021764"/>
                  </a:lnTo>
                  <a:lnTo>
                    <a:pt x="1637582" y="1020491"/>
                  </a:lnTo>
                  <a:lnTo>
                    <a:pt x="1633146" y="1019855"/>
                  </a:lnTo>
                  <a:lnTo>
                    <a:pt x="1628395" y="1018583"/>
                  </a:lnTo>
                  <a:lnTo>
                    <a:pt x="1623643" y="1018265"/>
                  </a:lnTo>
                  <a:lnTo>
                    <a:pt x="1618257" y="1017947"/>
                  </a:lnTo>
                  <a:lnTo>
                    <a:pt x="1612555" y="1017947"/>
                  </a:lnTo>
                  <a:lnTo>
                    <a:pt x="1606853" y="1017947"/>
                  </a:lnTo>
                  <a:lnTo>
                    <a:pt x="1601468" y="1018583"/>
                  </a:lnTo>
                  <a:lnTo>
                    <a:pt x="1595449" y="1019855"/>
                  </a:lnTo>
                  <a:lnTo>
                    <a:pt x="1589746" y="1021127"/>
                  </a:lnTo>
                  <a:lnTo>
                    <a:pt x="1584044" y="1023036"/>
                  </a:lnTo>
                  <a:lnTo>
                    <a:pt x="1578025" y="1025262"/>
                  </a:lnTo>
                  <a:lnTo>
                    <a:pt x="1572006" y="1027807"/>
                  </a:lnTo>
                  <a:lnTo>
                    <a:pt x="1566304" y="1030987"/>
                  </a:lnTo>
                  <a:lnTo>
                    <a:pt x="1560285" y="1034168"/>
                  </a:lnTo>
                  <a:lnTo>
                    <a:pt x="1554266" y="1037984"/>
                  </a:lnTo>
                  <a:lnTo>
                    <a:pt x="1548247" y="1042119"/>
                  </a:lnTo>
                  <a:lnTo>
                    <a:pt x="1542545" y="1045936"/>
                  </a:lnTo>
                  <a:lnTo>
                    <a:pt x="1530824" y="1055159"/>
                  </a:lnTo>
                  <a:lnTo>
                    <a:pt x="1519103" y="1065337"/>
                  </a:lnTo>
                  <a:lnTo>
                    <a:pt x="1519103" y="1358900"/>
                  </a:lnTo>
                  <a:lnTo>
                    <a:pt x="1458913" y="1358900"/>
                  </a:lnTo>
                  <a:lnTo>
                    <a:pt x="1458913" y="811212"/>
                  </a:lnTo>
                  <a:close/>
                  <a:moveTo>
                    <a:pt x="66650" y="577850"/>
                  </a:moveTo>
                  <a:lnTo>
                    <a:pt x="424974" y="577850"/>
                  </a:lnTo>
                  <a:lnTo>
                    <a:pt x="431956" y="578167"/>
                  </a:lnTo>
                  <a:lnTo>
                    <a:pt x="438621" y="579437"/>
                  </a:lnTo>
                  <a:lnTo>
                    <a:pt x="445286" y="580707"/>
                  </a:lnTo>
                  <a:lnTo>
                    <a:pt x="450999" y="582929"/>
                  </a:lnTo>
                  <a:lnTo>
                    <a:pt x="456712" y="585786"/>
                  </a:lnTo>
                  <a:lnTo>
                    <a:pt x="462425" y="589278"/>
                  </a:lnTo>
                  <a:lnTo>
                    <a:pt x="467503" y="593087"/>
                  </a:lnTo>
                  <a:lnTo>
                    <a:pt x="472263" y="597214"/>
                  </a:lnTo>
                  <a:lnTo>
                    <a:pt x="476389" y="601975"/>
                  </a:lnTo>
                  <a:lnTo>
                    <a:pt x="480198" y="607054"/>
                  </a:lnTo>
                  <a:lnTo>
                    <a:pt x="483689" y="612451"/>
                  </a:lnTo>
                  <a:lnTo>
                    <a:pt x="486228" y="618482"/>
                  </a:lnTo>
                  <a:lnTo>
                    <a:pt x="488450" y="624514"/>
                  </a:lnTo>
                  <a:lnTo>
                    <a:pt x="490354" y="630862"/>
                  </a:lnTo>
                  <a:lnTo>
                    <a:pt x="491306" y="637211"/>
                  </a:lnTo>
                  <a:lnTo>
                    <a:pt x="491941" y="644195"/>
                  </a:lnTo>
                  <a:lnTo>
                    <a:pt x="568430" y="1079724"/>
                  </a:lnTo>
                  <a:lnTo>
                    <a:pt x="567795" y="1086708"/>
                  </a:lnTo>
                  <a:lnTo>
                    <a:pt x="566843" y="1093056"/>
                  </a:lnTo>
                  <a:lnTo>
                    <a:pt x="565256" y="1099405"/>
                  </a:lnTo>
                  <a:lnTo>
                    <a:pt x="563352" y="1105437"/>
                  </a:lnTo>
                  <a:lnTo>
                    <a:pt x="560178" y="1111468"/>
                  </a:lnTo>
                  <a:lnTo>
                    <a:pt x="557004" y="1116864"/>
                  </a:lnTo>
                  <a:lnTo>
                    <a:pt x="552878" y="1121943"/>
                  </a:lnTo>
                  <a:lnTo>
                    <a:pt x="549070" y="1126705"/>
                  </a:lnTo>
                  <a:lnTo>
                    <a:pt x="544309" y="1131149"/>
                  </a:lnTo>
                  <a:lnTo>
                    <a:pt x="539231" y="1134641"/>
                  </a:lnTo>
                  <a:lnTo>
                    <a:pt x="533835" y="1137815"/>
                  </a:lnTo>
                  <a:lnTo>
                    <a:pt x="527805" y="1140990"/>
                  </a:lnTo>
                  <a:lnTo>
                    <a:pt x="521775" y="1143212"/>
                  </a:lnTo>
                  <a:lnTo>
                    <a:pt x="515427" y="1144799"/>
                  </a:lnTo>
                  <a:lnTo>
                    <a:pt x="508762" y="1145752"/>
                  </a:lnTo>
                  <a:lnTo>
                    <a:pt x="502097" y="1146069"/>
                  </a:lnTo>
                  <a:lnTo>
                    <a:pt x="413865" y="1146069"/>
                  </a:lnTo>
                  <a:lnTo>
                    <a:pt x="414817" y="1152100"/>
                  </a:lnTo>
                  <a:lnTo>
                    <a:pt x="416087" y="1158767"/>
                  </a:lnTo>
                  <a:lnTo>
                    <a:pt x="417039" y="1164798"/>
                  </a:lnTo>
                  <a:lnTo>
                    <a:pt x="418943" y="1171147"/>
                  </a:lnTo>
                  <a:lnTo>
                    <a:pt x="420848" y="1177813"/>
                  </a:lnTo>
                  <a:lnTo>
                    <a:pt x="423069" y="1184162"/>
                  </a:lnTo>
                  <a:lnTo>
                    <a:pt x="428147" y="1197494"/>
                  </a:lnTo>
                  <a:lnTo>
                    <a:pt x="434178" y="1210827"/>
                  </a:lnTo>
                  <a:lnTo>
                    <a:pt x="440843" y="1224159"/>
                  </a:lnTo>
                  <a:lnTo>
                    <a:pt x="448460" y="1238127"/>
                  </a:lnTo>
                  <a:lnTo>
                    <a:pt x="457029" y="1252094"/>
                  </a:lnTo>
                  <a:lnTo>
                    <a:pt x="466233" y="1266062"/>
                  </a:lnTo>
                  <a:lnTo>
                    <a:pt x="475755" y="1280029"/>
                  </a:lnTo>
                  <a:lnTo>
                    <a:pt x="486228" y="1294314"/>
                  </a:lnTo>
                  <a:lnTo>
                    <a:pt x="497019" y="1307964"/>
                  </a:lnTo>
                  <a:lnTo>
                    <a:pt x="508128" y="1322249"/>
                  </a:lnTo>
                  <a:lnTo>
                    <a:pt x="519871" y="1336216"/>
                  </a:lnTo>
                  <a:lnTo>
                    <a:pt x="531931" y="1349866"/>
                  </a:lnTo>
                  <a:lnTo>
                    <a:pt x="544309" y="1363833"/>
                  </a:lnTo>
                  <a:lnTo>
                    <a:pt x="556687" y="1377801"/>
                  </a:lnTo>
                  <a:lnTo>
                    <a:pt x="569382" y="1391133"/>
                  </a:lnTo>
                  <a:lnTo>
                    <a:pt x="594455" y="1417481"/>
                  </a:lnTo>
                  <a:lnTo>
                    <a:pt x="620163" y="1442876"/>
                  </a:lnTo>
                  <a:lnTo>
                    <a:pt x="644919" y="1467319"/>
                  </a:lnTo>
                  <a:lnTo>
                    <a:pt x="690622" y="1511443"/>
                  </a:lnTo>
                  <a:lnTo>
                    <a:pt x="710617" y="1530807"/>
                  </a:lnTo>
                  <a:lnTo>
                    <a:pt x="728390" y="1548266"/>
                  </a:lnTo>
                  <a:lnTo>
                    <a:pt x="745846" y="1565726"/>
                  </a:lnTo>
                  <a:lnTo>
                    <a:pt x="764889" y="1586042"/>
                  </a:lnTo>
                  <a:lnTo>
                    <a:pt x="809005" y="1632071"/>
                  </a:lnTo>
                  <a:lnTo>
                    <a:pt x="833443" y="1656514"/>
                  </a:lnTo>
                  <a:lnTo>
                    <a:pt x="859151" y="1681909"/>
                  </a:lnTo>
                  <a:lnTo>
                    <a:pt x="885494" y="1707622"/>
                  </a:lnTo>
                  <a:lnTo>
                    <a:pt x="899141" y="1720319"/>
                  </a:lnTo>
                  <a:lnTo>
                    <a:pt x="912471" y="1732699"/>
                  </a:lnTo>
                  <a:lnTo>
                    <a:pt x="926436" y="1744762"/>
                  </a:lnTo>
                  <a:lnTo>
                    <a:pt x="940401" y="1756507"/>
                  </a:lnTo>
                  <a:lnTo>
                    <a:pt x="954366" y="1768253"/>
                  </a:lnTo>
                  <a:lnTo>
                    <a:pt x="968330" y="1779681"/>
                  </a:lnTo>
                  <a:lnTo>
                    <a:pt x="982613" y="1790474"/>
                  </a:lnTo>
                  <a:lnTo>
                    <a:pt x="996895" y="1800632"/>
                  </a:lnTo>
                  <a:lnTo>
                    <a:pt x="1010542" y="1810472"/>
                  </a:lnTo>
                  <a:lnTo>
                    <a:pt x="1024507" y="1819678"/>
                  </a:lnTo>
                  <a:lnTo>
                    <a:pt x="1038154" y="1827932"/>
                  </a:lnTo>
                  <a:lnTo>
                    <a:pt x="1052119" y="1835868"/>
                  </a:lnTo>
                  <a:lnTo>
                    <a:pt x="1065767" y="1842534"/>
                  </a:lnTo>
                  <a:lnTo>
                    <a:pt x="1079097" y="1848565"/>
                  </a:lnTo>
                  <a:lnTo>
                    <a:pt x="1092109" y="1853644"/>
                  </a:lnTo>
                  <a:lnTo>
                    <a:pt x="1098774" y="1855866"/>
                  </a:lnTo>
                  <a:lnTo>
                    <a:pt x="1105439" y="1857454"/>
                  </a:lnTo>
                  <a:lnTo>
                    <a:pt x="1111787" y="1859358"/>
                  </a:lnTo>
                  <a:lnTo>
                    <a:pt x="1118134" y="1860945"/>
                  </a:lnTo>
                  <a:lnTo>
                    <a:pt x="1124165" y="1861898"/>
                  </a:lnTo>
                  <a:lnTo>
                    <a:pt x="1130512" y="1862533"/>
                  </a:lnTo>
                  <a:lnTo>
                    <a:pt x="1130512" y="1774919"/>
                  </a:lnTo>
                  <a:lnTo>
                    <a:pt x="1130830" y="1767935"/>
                  </a:lnTo>
                  <a:lnTo>
                    <a:pt x="1131782" y="1761269"/>
                  </a:lnTo>
                  <a:lnTo>
                    <a:pt x="1133369" y="1754920"/>
                  </a:lnTo>
                  <a:lnTo>
                    <a:pt x="1135590" y="1748889"/>
                  </a:lnTo>
                  <a:lnTo>
                    <a:pt x="1138447" y="1743175"/>
                  </a:lnTo>
                  <a:lnTo>
                    <a:pt x="1141621" y="1737778"/>
                  </a:lnTo>
                  <a:lnTo>
                    <a:pt x="1145747" y="1732699"/>
                  </a:lnTo>
                  <a:lnTo>
                    <a:pt x="1149873" y="1727938"/>
                  </a:lnTo>
                  <a:lnTo>
                    <a:pt x="1154633" y="1723494"/>
                  </a:lnTo>
                  <a:lnTo>
                    <a:pt x="1159712" y="1720002"/>
                  </a:lnTo>
                  <a:lnTo>
                    <a:pt x="1165107" y="1716510"/>
                  </a:lnTo>
                  <a:lnTo>
                    <a:pt x="1170820" y="1713653"/>
                  </a:lnTo>
                  <a:lnTo>
                    <a:pt x="1177167" y="1711431"/>
                  </a:lnTo>
                  <a:lnTo>
                    <a:pt x="1183198" y="1709526"/>
                  </a:lnTo>
                  <a:lnTo>
                    <a:pt x="1190180" y="1708891"/>
                  </a:lnTo>
                  <a:lnTo>
                    <a:pt x="1196845" y="1708574"/>
                  </a:lnTo>
                  <a:lnTo>
                    <a:pt x="1632292" y="1785077"/>
                  </a:lnTo>
                  <a:lnTo>
                    <a:pt x="1638957" y="1785394"/>
                  </a:lnTo>
                  <a:lnTo>
                    <a:pt x="1645622" y="1786664"/>
                  </a:lnTo>
                  <a:lnTo>
                    <a:pt x="1652287" y="1787934"/>
                  </a:lnTo>
                  <a:lnTo>
                    <a:pt x="1658000" y="1790156"/>
                  </a:lnTo>
                  <a:lnTo>
                    <a:pt x="1663713" y="1793013"/>
                  </a:lnTo>
                  <a:lnTo>
                    <a:pt x="1669426" y="1796505"/>
                  </a:lnTo>
                  <a:lnTo>
                    <a:pt x="1674504" y="1799997"/>
                  </a:lnTo>
                  <a:lnTo>
                    <a:pt x="1679265" y="1804441"/>
                  </a:lnTo>
                  <a:lnTo>
                    <a:pt x="1683391" y="1809203"/>
                  </a:lnTo>
                  <a:lnTo>
                    <a:pt x="1687199" y="1814282"/>
                  </a:lnTo>
                  <a:lnTo>
                    <a:pt x="1690373" y="1819678"/>
                  </a:lnTo>
                  <a:lnTo>
                    <a:pt x="1693230" y="1825392"/>
                  </a:lnTo>
                  <a:lnTo>
                    <a:pt x="1695451" y="1831741"/>
                  </a:lnTo>
                  <a:lnTo>
                    <a:pt x="1697356" y="1837772"/>
                  </a:lnTo>
                  <a:lnTo>
                    <a:pt x="1697990" y="1844438"/>
                  </a:lnTo>
                  <a:lnTo>
                    <a:pt x="1698625" y="1851422"/>
                  </a:lnTo>
                  <a:lnTo>
                    <a:pt x="1698625" y="2210448"/>
                  </a:lnTo>
                  <a:lnTo>
                    <a:pt x="1697990" y="2216796"/>
                  </a:lnTo>
                  <a:lnTo>
                    <a:pt x="1697356" y="2223780"/>
                  </a:lnTo>
                  <a:lnTo>
                    <a:pt x="1695451" y="2229811"/>
                  </a:lnTo>
                  <a:lnTo>
                    <a:pt x="1693230" y="2236160"/>
                  </a:lnTo>
                  <a:lnTo>
                    <a:pt x="1690373" y="2241874"/>
                  </a:lnTo>
                  <a:lnTo>
                    <a:pt x="1687199" y="2247588"/>
                  </a:lnTo>
                  <a:lnTo>
                    <a:pt x="1683391" y="2252667"/>
                  </a:lnTo>
                  <a:lnTo>
                    <a:pt x="1679265" y="2257429"/>
                  </a:lnTo>
                  <a:lnTo>
                    <a:pt x="1674504" y="2261238"/>
                  </a:lnTo>
                  <a:lnTo>
                    <a:pt x="1669426" y="2265365"/>
                  </a:lnTo>
                  <a:lnTo>
                    <a:pt x="1663713" y="2268539"/>
                  </a:lnTo>
                  <a:lnTo>
                    <a:pt x="1658000" y="2271396"/>
                  </a:lnTo>
                  <a:lnTo>
                    <a:pt x="1652287" y="2273618"/>
                  </a:lnTo>
                  <a:lnTo>
                    <a:pt x="1645622" y="2275205"/>
                  </a:lnTo>
                  <a:lnTo>
                    <a:pt x="1638957" y="2276158"/>
                  </a:lnTo>
                  <a:lnTo>
                    <a:pt x="1632292" y="2276475"/>
                  </a:lnTo>
                  <a:lnTo>
                    <a:pt x="1625310" y="2276158"/>
                  </a:lnTo>
                  <a:lnTo>
                    <a:pt x="1605315" y="2275205"/>
                  </a:lnTo>
                  <a:lnTo>
                    <a:pt x="1590715" y="2273936"/>
                  </a:lnTo>
                  <a:lnTo>
                    <a:pt x="1572625" y="2272348"/>
                  </a:lnTo>
                  <a:lnTo>
                    <a:pt x="1552312" y="2270126"/>
                  </a:lnTo>
                  <a:lnTo>
                    <a:pt x="1529461" y="2267269"/>
                  </a:lnTo>
                  <a:lnTo>
                    <a:pt x="1504070" y="2263460"/>
                  </a:lnTo>
                  <a:lnTo>
                    <a:pt x="1475823" y="2258699"/>
                  </a:lnTo>
                  <a:lnTo>
                    <a:pt x="1445672" y="2253619"/>
                  </a:lnTo>
                  <a:lnTo>
                    <a:pt x="1412982" y="2246953"/>
                  </a:lnTo>
                  <a:lnTo>
                    <a:pt x="1378705" y="2239335"/>
                  </a:lnTo>
                  <a:lnTo>
                    <a:pt x="1341888" y="2230764"/>
                  </a:lnTo>
                  <a:lnTo>
                    <a:pt x="1303803" y="2220923"/>
                  </a:lnTo>
                  <a:lnTo>
                    <a:pt x="1283808" y="2215527"/>
                  </a:lnTo>
                  <a:lnTo>
                    <a:pt x="1263812" y="2209495"/>
                  </a:lnTo>
                  <a:lnTo>
                    <a:pt x="1243500" y="2203464"/>
                  </a:lnTo>
                  <a:lnTo>
                    <a:pt x="1222236" y="2196798"/>
                  </a:lnTo>
                  <a:lnTo>
                    <a:pt x="1201288" y="2189814"/>
                  </a:lnTo>
                  <a:lnTo>
                    <a:pt x="1179706" y="2182513"/>
                  </a:lnTo>
                  <a:lnTo>
                    <a:pt x="1157807" y="2174577"/>
                  </a:lnTo>
                  <a:lnTo>
                    <a:pt x="1135590" y="2166641"/>
                  </a:lnTo>
                  <a:lnTo>
                    <a:pt x="1113056" y="2157752"/>
                  </a:lnTo>
                  <a:lnTo>
                    <a:pt x="1089888" y="2149181"/>
                  </a:lnTo>
                  <a:lnTo>
                    <a:pt x="1067036" y="2139658"/>
                  </a:lnTo>
                  <a:lnTo>
                    <a:pt x="1043867" y="2129500"/>
                  </a:lnTo>
                  <a:lnTo>
                    <a:pt x="1020381" y="2119342"/>
                  </a:lnTo>
                  <a:lnTo>
                    <a:pt x="996260" y="2108232"/>
                  </a:lnTo>
                  <a:lnTo>
                    <a:pt x="972774" y="2097121"/>
                  </a:lnTo>
                  <a:lnTo>
                    <a:pt x="948653" y="2085376"/>
                  </a:lnTo>
                  <a:lnTo>
                    <a:pt x="924214" y="2072996"/>
                  </a:lnTo>
                  <a:lnTo>
                    <a:pt x="899776" y="2059663"/>
                  </a:lnTo>
                  <a:lnTo>
                    <a:pt x="875338" y="2046331"/>
                  </a:lnTo>
                  <a:lnTo>
                    <a:pt x="850582" y="2032363"/>
                  </a:lnTo>
                  <a:lnTo>
                    <a:pt x="825826" y="2017761"/>
                  </a:lnTo>
                  <a:lnTo>
                    <a:pt x="801071" y="2002841"/>
                  </a:lnTo>
                  <a:lnTo>
                    <a:pt x="776315" y="1987287"/>
                  </a:lnTo>
                  <a:lnTo>
                    <a:pt x="751242" y="1971415"/>
                  </a:lnTo>
                  <a:lnTo>
                    <a:pt x="726169" y="1954590"/>
                  </a:lnTo>
                  <a:lnTo>
                    <a:pt x="701413" y="1937131"/>
                  </a:lnTo>
                  <a:lnTo>
                    <a:pt x="676022" y="1918720"/>
                  </a:lnTo>
                  <a:lnTo>
                    <a:pt x="650949" y="1900308"/>
                  </a:lnTo>
                  <a:lnTo>
                    <a:pt x="626193" y="1880944"/>
                  </a:lnTo>
                  <a:lnTo>
                    <a:pt x="601120" y="1860945"/>
                  </a:lnTo>
                  <a:lnTo>
                    <a:pt x="576365" y="1840312"/>
                  </a:lnTo>
                  <a:lnTo>
                    <a:pt x="551609" y="1819043"/>
                  </a:lnTo>
                  <a:lnTo>
                    <a:pt x="526853" y="1797140"/>
                  </a:lnTo>
                  <a:lnTo>
                    <a:pt x="502097" y="1774601"/>
                  </a:lnTo>
                  <a:lnTo>
                    <a:pt x="477976" y="1751111"/>
                  </a:lnTo>
                  <a:lnTo>
                    <a:pt x="454490" y="1728255"/>
                  </a:lnTo>
                  <a:lnTo>
                    <a:pt x="431956" y="1704447"/>
                  </a:lnTo>
                  <a:lnTo>
                    <a:pt x="410057" y="1680956"/>
                  </a:lnTo>
                  <a:lnTo>
                    <a:pt x="389110" y="1657148"/>
                  </a:lnTo>
                  <a:lnTo>
                    <a:pt x="368797" y="1633023"/>
                  </a:lnTo>
                  <a:lnTo>
                    <a:pt x="349120" y="1609215"/>
                  </a:lnTo>
                  <a:lnTo>
                    <a:pt x="330077" y="1585089"/>
                  </a:lnTo>
                  <a:lnTo>
                    <a:pt x="311668" y="1560964"/>
                  </a:lnTo>
                  <a:lnTo>
                    <a:pt x="294212" y="1536521"/>
                  </a:lnTo>
                  <a:lnTo>
                    <a:pt x="277709" y="1512078"/>
                  </a:lnTo>
                  <a:lnTo>
                    <a:pt x="261205" y="1488270"/>
                  </a:lnTo>
                  <a:lnTo>
                    <a:pt x="245336" y="1463827"/>
                  </a:lnTo>
                  <a:lnTo>
                    <a:pt x="230419" y="1439384"/>
                  </a:lnTo>
                  <a:lnTo>
                    <a:pt x="216454" y="1415259"/>
                  </a:lnTo>
                  <a:lnTo>
                    <a:pt x="202489" y="1390816"/>
                  </a:lnTo>
                  <a:lnTo>
                    <a:pt x="189477" y="1366690"/>
                  </a:lnTo>
                  <a:lnTo>
                    <a:pt x="177099" y="1342882"/>
                  </a:lnTo>
                  <a:lnTo>
                    <a:pt x="165038" y="1318757"/>
                  </a:lnTo>
                  <a:lnTo>
                    <a:pt x="153295" y="1294949"/>
                  </a:lnTo>
                  <a:lnTo>
                    <a:pt x="142504" y="1271458"/>
                  </a:lnTo>
                  <a:lnTo>
                    <a:pt x="132031" y="1247650"/>
                  </a:lnTo>
                  <a:lnTo>
                    <a:pt x="122192" y="1224159"/>
                  </a:lnTo>
                  <a:lnTo>
                    <a:pt x="112988" y="1201304"/>
                  </a:lnTo>
                  <a:lnTo>
                    <a:pt x="104101" y="1178448"/>
                  </a:lnTo>
                  <a:lnTo>
                    <a:pt x="95849" y="1155910"/>
                  </a:lnTo>
                  <a:lnTo>
                    <a:pt x="87597" y="1133371"/>
                  </a:lnTo>
                  <a:lnTo>
                    <a:pt x="80297" y="1110833"/>
                  </a:lnTo>
                  <a:lnTo>
                    <a:pt x="73315" y="1089247"/>
                  </a:lnTo>
                  <a:lnTo>
                    <a:pt x="66650" y="1067661"/>
                  </a:lnTo>
                  <a:lnTo>
                    <a:pt x="60302" y="1046075"/>
                  </a:lnTo>
                  <a:lnTo>
                    <a:pt x="54590" y="1025441"/>
                  </a:lnTo>
                  <a:lnTo>
                    <a:pt x="49194" y="1004808"/>
                  </a:lnTo>
                  <a:lnTo>
                    <a:pt x="44116" y="984492"/>
                  </a:lnTo>
                  <a:lnTo>
                    <a:pt x="39355" y="964810"/>
                  </a:lnTo>
                  <a:lnTo>
                    <a:pt x="34912" y="945446"/>
                  </a:lnTo>
                  <a:lnTo>
                    <a:pt x="30786" y="926717"/>
                  </a:lnTo>
                  <a:lnTo>
                    <a:pt x="27295" y="907988"/>
                  </a:lnTo>
                  <a:lnTo>
                    <a:pt x="20630" y="872435"/>
                  </a:lnTo>
                  <a:lnTo>
                    <a:pt x="15234" y="838786"/>
                  </a:lnTo>
                  <a:lnTo>
                    <a:pt x="10791" y="807359"/>
                  </a:lnTo>
                  <a:lnTo>
                    <a:pt x="7617" y="778472"/>
                  </a:lnTo>
                  <a:lnTo>
                    <a:pt x="5078" y="751807"/>
                  </a:lnTo>
                  <a:lnTo>
                    <a:pt x="2856" y="727682"/>
                  </a:lnTo>
                  <a:lnTo>
                    <a:pt x="1904" y="706413"/>
                  </a:lnTo>
                  <a:lnTo>
                    <a:pt x="635" y="688002"/>
                  </a:lnTo>
                  <a:lnTo>
                    <a:pt x="317" y="672765"/>
                  </a:lnTo>
                  <a:lnTo>
                    <a:pt x="0" y="651496"/>
                  </a:lnTo>
                  <a:lnTo>
                    <a:pt x="317" y="644195"/>
                  </a:lnTo>
                  <a:lnTo>
                    <a:pt x="635" y="637211"/>
                  </a:lnTo>
                  <a:lnTo>
                    <a:pt x="1270" y="630862"/>
                  </a:lnTo>
                  <a:lnTo>
                    <a:pt x="3174" y="624514"/>
                  </a:lnTo>
                  <a:lnTo>
                    <a:pt x="5395" y="618482"/>
                  </a:lnTo>
                  <a:lnTo>
                    <a:pt x="8252" y="612451"/>
                  </a:lnTo>
                  <a:lnTo>
                    <a:pt x="11743" y="607054"/>
                  </a:lnTo>
                  <a:lnTo>
                    <a:pt x="15234" y="601975"/>
                  </a:lnTo>
                  <a:lnTo>
                    <a:pt x="19678" y="597214"/>
                  </a:lnTo>
                  <a:lnTo>
                    <a:pt x="24438" y="592770"/>
                  </a:lnTo>
                  <a:lnTo>
                    <a:pt x="29516" y="589278"/>
                  </a:lnTo>
                  <a:lnTo>
                    <a:pt x="34912" y="585786"/>
                  </a:lnTo>
                  <a:lnTo>
                    <a:pt x="40625" y="582929"/>
                  </a:lnTo>
                  <a:lnTo>
                    <a:pt x="46972" y="580707"/>
                  </a:lnTo>
                  <a:lnTo>
                    <a:pt x="53003" y="579437"/>
                  </a:lnTo>
                  <a:lnTo>
                    <a:pt x="59668" y="578167"/>
                  </a:lnTo>
                  <a:lnTo>
                    <a:pt x="66650" y="577850"/>
                  </a:lnTo>
                  <a:close/>
                  <a:moveTo>
                    <a:pt x="1238886" y="249237"/>
                  </a:moveTo>
                  <a:lnTo>
                    <a:pt x="1243966" y="249237"/>
                  </a:lnTo>
                  <a:lnTo>
                    <a:pt x="1249363" y="249237"/>
                  </a:lnTo>
                  <a:lnTo>
                    <a:pt x="1254443" y="249872"/>
                  </a:lnTo>
                  <a:lnTo>
                    <a:pt x="1259523" y="250189"/>
                  </a:lnTo>
                  <a:lnTo>
                    <a:pt x="1264603" y="251459"/>
                  </a:lnTo>
                  <a:lnTo>
                    <a:pt x="1269683" y="252412"/>
                  </a:lnTo>
                  <a:lnTo>
                    <a:pt x="1274446" y="253999"/>
                  </a:lnTo>
                  <a:lnTo>
                    <a:pt x="1279208" y="255587"/>
                  </a:lnTo>
                  <a:lnTo>
                    <a:pt x="1283971" y="257174"/>
                  </a:lnTo>
                  <a:lnTo>
                    <a:pt x="1288416" y="259397"/>
                  </a:lnTo>
                  <a:lnTo>
                    <a:pt x="1292543" y="261619"/>
                  </a:lnTo>
                  <a:lnTo>
                    <a:pt x="1296988" y="264159"/>
                  </a:lnTo>
                  <a:lnTo>
                    <a:pt x="1301116" y="266699"/>
                  </a:lnTo>
                  <a:lnTo>
                    <a:pt x="1304926" y="269557"/>
                  </a:lnTo>
                  <a:lnTo>
                    <a:pt x="1309053" y="272414"/>
                  </a:lnTo>
                  <a:lnTo>
                    <a:pt x="1312863" y="275907"/>
                  </a:lnTo>
                  <a:lnTo>
                    <a:pt x="1316356" y="279082"/>
                  </a:lnTo>
                  <a:lnTo>
                    <a:pt x="1319531" y="282892"/>
                  </a:lnTo>
                  <a:lnTo>
                    <a:pt x="1323023" y="286384"/>
                  </a:lnTo>
                  <a:lnTo>
                    <a:pt x="1325881" y="290512"/>
                  </a:lnTo>
                  <a:lnTo>
                    <a:pt x="1328738" y="294322"/>
                  </a:lnTo>
                  <a:lnTo>
                    <a:pt x="1331596" y="298449"/>
                  </a:lnTo>
                  <a:lnTo>
                    <a:pt x="1333818" y="302895"/>
                  </a:lnTo>
                  <a:lnTo>
                    <a:pt x="1336358" y="307340"/>
                  </a:lnTo>
                  <a:lnTo>
                    <a:pt x="1338263" y="311785"/>
                  </a:lnTo>
                  <a:lnTo>
                    <a:pt x="1340168" y="316547"/>
                  </a:lnTo>
                  <a:lnTo>
                    <a:pt x="1341756" y="321310"/>
                  </a:lnTo>
                  <a:lnTo>
                    <a:pt x="1343026" y="326072"/>
                  </a:lnTo>
                  <a:lnTo>
                    <a:pt x="1344296" y="331152"/>
                  </a:lnTo>
                  <a:lnTo>
                    <a:pt x="1345248" y="336232"/>
                  </a:lnTo>
                  <a:lnTo>
                    <a:pt x="1345884" y="341312"/>
                  </a:lnTo>
                  <a:lnTo>
                    <a:pt x="1346201" y="346392"/>
                  </a:lnTo>
                  <a:lnTo>
                    <a:pt x="1346201" y="351790"/>
                  </a:lnTo>
                  <a:lnTo>
                    <a:pt x="1346201" y="357187"/>
                  </a:lnTo>
                  <a:lnTo>
                    <a:pt x="1345884" y="362267"/>
                  </a:lnTo>
                  <a:lnTo>
                    <a:pt x="1345248" y="367347"/>
                  </a:lnTo>
                  <a:lnTo>
                    <a:pt x="1344296" y="372427"/>
                  </a:lnTo>
                  <a:lnTo>
                    <a:pt x="1343026" y="377507"/>
                  </a:lnTo>
                  <a:lnTo>
                    <a:pt x="1341756" y="382270"/>
                  </a:lnTo>
                  <a:lnTo>
                    <a:pt x="1340168" y="387032"/>
                  </a:lnTo>
                  <a:lnTo>
                    <a:pt x="1338263" y="391795"/>
                  </a:lnTo>
                  <a:lnTo>
                    <a:pt x="1336358" y="396240"/>
                  </a:lnTo>
                  <a:lnTo>
                    <a:pt x="1333818" y="400367"/>
                  </a:lnTo>
                  <a:lnTo>
                    <a:pt x="1331596" y="404812"/>
                  </a:lnTo>
                  <a:lnTo>
                    <a:pt x="1328738" y="408940"/>
                  </a:lnTo>
                  <a:lnTo>
                    <a:pt x="1325881" y="412750"/>
                  </a:lnTo>
                  <a:lnTo>
                    <a:pt x="1323023" y="416877"/>
                  </a:lnTo>
                  <a:lnTo>
                    <a:pt x="1319531" y="420370"/>
                  </a:lnTo>
                  <a:lnTo>
                    <a:pt x="1316356" y="424180"/>
                  </a:lnTo>
                  <a:lnTo>
                    <a:pt x="1312863" y="427355"/>
                  </a:lnTo>
                  <a:lnTo>
                    <a:pt x="1309053" y="430847"/>
                  </a:lnTo>
                  <a:lnTo>
                    <a:pt x="1304926" y="434022"/>
                  </a:lnTo>
                  <a:lnTo>
                    <a:pt x="1301116" y="436562"/>
                  </a:lnTo>
                  <a:lnTo>
                    <a:pt x="1296988" y="439420"/>
                  </a:lnTo>
                  <a:lnTo>
                    <a:pt x="1292543" y="441642"/>
                  </a:lnTo>
                  <a:lnTo>
                    <a:pt x="1288416" y="444182"/>
                  </a:lnTo>
                  <a:lnTo>
                    <a:pt x="1283971" y="446087"/>
                  </a:lnTo>
                  <a:lnTo>
                    <a:pt x="1279208" y="447992"/>
                  </a:lnTo>
                  <a:lnTo>
                    <a:pt x="1274446" y="449580"/>
                  </a:lnTo>
                  <a:lnTo>
                    <a:pt x="1269683" y="450850"/>
                  </a:lnTo>
                  <a:lnTo>
                    <a:pt x="1264603" y="452120"/>
                  </a:lnTo>
                  <a:lnTo>
                    <a:pt x="1259523" y="453072"/>
                  </a:lnTo>
                  <a:lnTo>
                    <a:pt x="1254443" y="453707"/>
                  </a:lnTo>
                  <a:lnTo>
                    <a:pt x="1249363" y="454025"/>
                  </a:lnTo>
                  <a:lnTo>
                    <a:pt x="1243966" y="454025"/>
                  </a:lnTo>
                  <a:lnTo>
                    <a:pt x="1238886" y="454025"/>
                  </a:lnTo>
                  <a:lnTo>
                    <a:pt x="1233488" y="453707"/>
                  </a:lnTo>
                  <a:lnTo>
                    <a:pt x="1228091" y="453072"/>
                  </a:lnTo>
                  <a:lnTo>
                    <a:pt x="1223328" y="452120"/>
                  </a:lnTo>
                  <a:lnTo>
                    <a:pt x="1218248" y="450850"/>
                  </a:lnTo>
                  <a:lnTo>
                    <a:pt x="1213486" y="449580"/>
                  </a:lnTo>
                  <a:lnTo>
                    <a:pt x="1208723" y="447992"/>
                  </a:lnTo>
                  <a:lnTo>
                    <a:pt x="1203961" y="446087"/>
                  </a:lnTo>
                  <a:lnTo>
                    <a:pt x="1199516" y="444182"/>
                  </a:lnTo>
                  <a:lnTo>
                    <a:pt x="1195071" y="441642"/>
                  </a:lnTo>
                  <a:lnTo>
                    <a:pt x="1190626" y="439420"/>
                  </a:lnTo>
                  <a:lnTo>
                    <a:pt x="1186498" y="436562"/>
                  </a:lnTo>
                  <a:lnTo>
                    <a:pt x="1182688" y="434022"/>
                  </a:lnTo>
                  <a:lnTo>
                    <a:pt x="1178561" y="430847"/>
                  </a:lnTo>
                  <a:lnTo>
                    <a:pt x="1175068" y="427355"/>
                  </a:lnTo>
                  <a:lnTo>
                    <a:pt x="1171258" y="424180"/>
                  </a:lnTo>
                  <a:lnTo>
                    <a:pt x="1168083" y="420370"/>
                  </a:lnTo>
                  <a:lnTo>
                    <a:pt x="1164591" y="416877"/>
                  </a:lnTo>
                  <a:lnTo>
                    <a:pt x="1161733" y="412750"/>
                  </a:lnTo>
                  <a:lnTo>
                    <a:pt x="1158876" y="408940"/>
                  </a:lnTo>
                  <a:lnTo>
                    <a:pt x="1156336" y="404812"/>
                  </a:lnTo>
                  <a:lnTo>
                    <a:pt x="1153796" y="400367"/>
                  </a:lnTo>
                  <a:lnTo>
                    <a:pt x="1151573" y="396240"/>
                  </a:lnTo>
                  <a:lnTo>
                    <a:pt x="1149351" y="391795"/>
                  </a:lnTo>
                  <a:lnTo>
                    <a:pt x="1147763" y="387032"/>
                  </a:lnTo>
                  <a:lnTo>
                    <a:pt x="1146176" y="382270"/>
                  </a:lnTo>
                  <a:lnTo>
                    <a:pt x="1144588" y="377507"/>
                  </a:lnTo>
                  <a:lnTo>
                    <a:pt x="1143636" y="372427"/>
                  </a:lnTo>
                  <a:lnTo>
                    <a:pt x="1142366" y="367347"/>
                  </a:lnTo>
                  <a:lnTo>
                    <a:pt x="1141731" y="362267"/>
                  </a:lnTo>
                  <a:lnTo>
                    <a:pt x="1141413" y="357187"/>
                  </a:lnTo>
                  <a:lnTo>
                    <a:pt x="1141413" y="351790"/>
                  </a:lnTo>
                  <a:lnTo>
                    <a:pt x="1141413" y="346392"/>
                  </a:lnTo>
                  <a:lnTo>
                    <a:pt x="1141731" y="341312"/>
                  </a:lnTo>
                  <a:lnTo>
                    <a:pt x="1142366" y="336232"/>
                  </a:lnTo>
                  <a:lnTo>
                    <a:pt x="1143636" y="331152"/>
                  </a:lnTo>
                  <a:lnTo>
                    <a:pt x="1144588" y="326072"/>
                  </a:lnTo>
                  <a:lnTo>
                    <a:pt x="1146176" y="321310"/>
                  </a:lnTo>
                  <a:lnTo>
                    <a:pt x="1147763" y="316547"/>
                  </a:lnTo>
                  <a:lnTo>
                    <a:pt x="1149351" y="311785"/>
                  </a:lnTo>
                  <a:lnTo>
                    <a:pt x="1151573" y="307340"/>
                  </a:lnTo>
                  <a:lnTo>
                    <a:pt x="1153796" y="302895"/>
                  </a:lnTo>
                  <a:lnTo>
                    <a:pt x="1156336" y="298449"/>
                  </a:lnTo>
                  <a:lnTo>
                    <a:pt x="1158876" y="294322"/>
                  </a:lnTo>
                  <a:lnTo>
                    <a:pt x="1161733" y="290512"/>
                  </a:lnTo>
                  <a:lnTo>
                    <a:pt x="1164591" y="286384"/>
                  </a:lnTo>
                  <a:lnTo>
                    <a:pt x="1168083" y="282892"/>
                  </a:lnTo>
                  <a:lnTo>
                    <a:pt x="1171258" y="279082"/>
                  </a:lnTo>
                  <a:lnTo>
                    <a:pt x="1175068" y="275907"/>
                  </a:lnTo>
                  <a:lnTo>
                    <a:pt x="1178561" y="272414"/>
                  </a:lnTo>
                  <a:lnTo>
                    <a:pt x="1182688" y="269557"/>
                  </a:lnTo>
                  <a:lnTo>
                    <a:pt x="1186498" y="266699"/>
                  </a:lnTo>
                  <a:lnTo>
                    <a:pt x="1190626" y="264159"/>
                  </a:lnTo>
                  <a:lnTo>
                    <a:pt x="1195071" y="261619"/>
                  </a:lnTo>
                  <a:lnTo>
                    <a:pt x="1199516" y="259397"/>
                  </a:lnTo>
                  <a:lnTo>
                    <a:pt x="1203961" y="257174"/>
                  </a:lnTo>
                  <a:lnTo>
                    <a:pt x="1208723" y="255587"/>
                  </a:lnTo>
                  <a:lnTo>
                    <a:pt x="1213486" y="253999"/>
                  </a:lnTo>
                  <a:lnTo>
                    <a:pt x="1218248" y="252412"/>
                  </a:lnTo>
                  <a:lnTo>
                    <a:pt x="1223328" y="251459"/>
                  </a:lnTo>
                  <a:lnTo>
                    <a:pt x="1228091" y="250189"/>
                  </a:lnTo>
                  <a:lnTo>
                    <a:pt x="1233488" y="249872"/>
                  </a:lnTo>
                  <a:lnTo>
                    <a:pt x="1238886" y="249237"/>
                  </a:lnTo>
                  <a:close/>
                  <a:moveTo>
                    <a:pt x="1220284" y="0"/>
                  </a:moveTo>
                  <a:lnTo>
                    <a:pt x="1245688" y="317"/>
                  </a:lnTo>
                  <a:lnTo>
                    <a:pt x="1271093" y="1270"/>
                  </a:lnTo>
                  <a:lnTo>
                    <a:pt x="1296180" y="2858"/>
                  </a:lnTo>
                  <a:lnTo>
                    <a:pt x="1321902" y="5082"/>
                  </a:lnTo>
                  <a:lnTo>
                    <a:pt x="1346989" y="7623"/>
                  </a:lnTo>
                  <a:lnTo>
                    <a:pt x="1372076" y="10799"/>
                  </a:lnTo>
                  <a:lnTo>
                    <a:pt x="1397163" y="14928"/>
                  </a:lnTo>
                  <a:lnTo>
                    <a:pt x="1422250" y="19374"/>
                  </a:lnTo>
                  <a:lnTo>
                    <a:pt x="1447019" y="24774"/>
                  </a:lnTo>
                  <a:lnTo>
                    <a:pt x="1471788" y="30173"/>
                  </a:lnTo>
                  <a:lnTo>
                    <a:pt x="1496875" y="36843"/>
                  </a:lnTo>
                  <a:lnTo>
                    <a:pt x="1521010" y="43830"/>
                  </a:lnTo>
                  <a:lnTo>
                    <a:pt x="1545461" y="51135"/>
                  </a:lnTo>
                  <a:lnTo>
                    <a:pt x="1569913" y="59393"/>
                  </a:lnTo>
                  <a:lnTo>
                    <a:pt x="1594047" y="68286"/>
                  </a:lnTo>
                  <a:lnTo>
                    <a:pt x="1618182" y="77180"/>
                  </a:lnTo>
                  <a:lnTo>
                    <a:pt x="1641681" y="87343"/>
                  </a:lnTo>
                  <a:lnTo>
                    <a:pt x="1665497" y="98142"/>
                  </a:lnTo>
                  <a:lnTo>
                    <a:pt x="1688997" y="108941"/>
                  </a:lnTo>
                  <a:lnTo>
                    <a:pt x="1711861" y="121010"/>
                  </a:lnTo>
                  <a:lnTo>
                    <a:pt x="1734725" y="133397"/>
                  </a:lnTo>
                  <a:lnTo>
                    <a:pt x="1757271" y="146101"/>
                  </a:lnTo>
                  <a:lnTo>
                    <a:pt x="1779500" y="159759"/>
                  </a:lnTo>
                  <a:lnTo>
                    <a:pt x="1801729" y="173734"/>
                  </a:lnTo>
                  <a:lnTo>
                    <a:pt x="1823640" y="188661"/>
                  </a:lnTo>
                  <a:lnTo>
                    <a:pt x="1845234" y="204224"/>
                  </a:lnTo>
                  <a:lnTo>
                    <a:pt x="1866510" y="220105"/>
                  </a:lnTo>
                  <a:lnTo>
                    <a:pt x="1887152" y="236938"/>
                  </a:lnTo>
                  <a:lnTo>
                    <a:pt x="1907793" y="254089"/>
                  </a:lnTo>
                  <a:lnTo>
                    <a:pt x="1928116" y="271876"/>
                  </a:lnTo>
                  <a:lnTo>
                    <a:pt x="1948122" y="290297"/>
                  </a:lnTo>
                  <a:lnTo>
                    <a:pt x="1967493" y="309036"/>
                  </a:lnTo>
                  <a:lnTo>
                    <a:pt x="1986229" y="328728"/>
                  </a:lnTo>
                  <a:lnTo>
                    <a:pt x="2004965" y="348420"/>
                  </a:lnTo>
                  <a:lnTo>
                    <a:pt x="2022748" y="368747"/>
                  </a:lnTo>
                  <a:lnTo>
                    <a:pt x="2039896" y="389392"/>
                  </a:lnTo>
                  <a:lnTo>
                    <a:pt x="2056409" y="410037"/>
                  </a:lnTo>
                  <a:lnTo>
                    <a:pt x="2072286" y="431634"/>
                  </a:lnTo>
                  <a:lnTo>
                    <a:pt x="2088164" y="453232"/>
                  </a:lnTo>
                  <a:lnTo>
                    <a:pt x="2102454" y="475147"/>
                  </a:lnTo>
                  <a:lnTo>
                    <a:pt x="2116744" y="496745"/>
                  </a:lnTo>
                  <a:lnTo>
                    <a:pt x="2130399" y="518978"/>
                  </a:lnTo>
                  <a:lnTo>
                    <a:pt x="2143419" y="542163"/>
                  </a:lnTo>
                  <a:lnTo>
                    <a:pt x="2155804" y="564714"/>
                  </a:lnTo>
                  <a:lnTo>
                    <a:pt x="2167553" y="587899"/>
                  </a:lnTo>
                  <a:lnTo>
                    <a:pt x="2178668" y="611403"/>
                  </a:lnTo>
                  <a:lnTo>
                    <a:pt x="2189465" y="634588"/>
                  </a:lnTo>
                  <a:lnTo>
                    <a:pt x="2199309" y="658727"/>
                  </a:lnTo>
                  <a:lnTo>
                    <a:pt x="2208518" y="682548"/>
                  </a:lnTo>
                  <a:lnTo>
                    <a:pt x="2217410" y="706369"/>
                  </a:lnTo>
                  <a:lnTo>
                    <a:pt x="2225348" y="730825"/>
                  </a:lnTo>
                  <a:lnTo>
                    <a:pt x="2232970" y="755281"/>
                  </a:lnTo>
                  <a:lnTo>
                    <a:pt x="2239956" y="780055"/>
                  </a:lnTo>
                  <a:lnTo>
                    <a:pt x="2246307" y="804511"/>
                  </a:lnTo>
                  <a:lnTo>
                    <a:pt x="2252023" y="829284"/>
                  </a:lnTo>
                  <a:lnTo>
                    <a:pt x="2257104" y="854376"/>
                  </a:lnTo>
                  <a:lnTo>
                    <a:pt x="2261550" y="879785"/>
                  </a:lnTo>
                  <a:lnTo>
                    <a:pt x="2265678" y="904558"/>
                  </a:lnTo>
                  <a:lnTo>
                    <a:pt x="2268854" y="929967"/>
                  </a:lnTo>
                  <a:lnTo>
                    <a:pt x="2271712" y="955059"/>
                  </a:lnTo>
                  <a:lnTo>
                    <a:pt x="2273617" y="980150"/>
                  </a:lnTo>
                  <a:lnTo>
                    <a:pt x="2275522" y="1005877"/>
                  </a:lnTo>
                  <a:lnTo>
                    <a:pt x="2276158" y="1030968"/>
                  </a:lnTo>
                  <a:lnTo>
                    <a:pt x="2276475" y="1056377"/>
                  </a:lnTo>
                  <a:lnTo>
                    <a:pt x="2276158" y="1081786"/>
                  </a:lnTo>
                  <a:lnTo>
                    <a:pt x="2275522" y="1107195"/>
                  </a:lnTo>
                  <a:lnTo>
                    <a:pt x="2273617" y="1132286"/>
                  </a:lnTo>
                  <a:lnTo>
                    <a:pt x="2271712" y="1157695"/>
                  </a:lnTo>
                  <a:lnTo>
                    <a:pt x="2268854" y="1183104"/>
                  </a:lnTo>
                  <a:lnTo>
                    <a:pt x="2265678" y="1208196"/>
                  </a:lnTo>
                  <a:lnTo>
                    <a:pt x="2261550" y="1233287"/>
                  </a:lnTo>
                  <a:lnTo>
                    <a:pt x="2257104" y="1258378"/>
                  </a:lnTo>
                  <a:lnTo>
                    <a:pt x="2252023" y="1283152"/>
                  </a:lnTo>
                  <a:lnTo>
                    <a:pt x="2246307" y="1307926"/>
                  </a:lnTo>
                  <a:lnTo>
                    <a:pt x="2239956" y="1332699"/>
                  </a:lnTo>
                  <a:lnTo>
                    <a:pt x="2232970" y="1357156"/>
                  </a:lnTo>
                  <a:lnTo>
                    <a:pt x="2225348" y="1381612"/>
                  </a:lnTo>
                  <a:lnTo>
                    <a:pt x="2217410" y="1406068"/>
                  </a:lnTo>
                  <a:lnTo>
                    <a:pt x="2208518" y="1430206"/>
                  </a:lnTo>
                  <a:lnTo>
                    <a:pt x="2199309" y="1454345"/>
                  </a:lnTo>
                  <a:lnTo>
                    <a:pt x="2189465" y="1477848"/>
                  </a:lnTo>
                  <a:lnTo>
                    <a:pt x="2178668" y="1501669"/>
                  </a:lnTo>
                  <a:lnTo>
                    <a:pt x="2167553" y="1524855"/>
                  </a:lnTo>
                  <a:lnTo>
                    <a:pt x="2155804" y="1548040"/>
                  </a:lnTo>
                  <a:lnTo>
                    <a:pt x="2143419" y="1570908"/>
                  </a:lnTo>
                  <a:lnTo>
                    <a:pt x="2130399" y="1593459"/>
                  </a:lnTo>
                  <a:lnTo>
                    <a:pt x="2116744" y="1615692"/>
                  </a:lnTo>
                  <a:lnTo>
                    <a:pt x="2102454" y="1637924"/>
                  </a:lnTo>
                  <a:lnTo>
                    <a:pt x="2088164" y="1659840"/>
                  </a:lnTo>
                  <a:lnTo>
                    <a:pt x="2072286" y="1681437"/>
                  </a:lnTo>
                  <a:lnTo>
                    <a:pt x="2056409" y="1702400"/>
                  </a:lnTo>
                  <a:lnTo>
                    <a:pt x="2039896" y="1723362"/>
                  </a:lnTo>
                  <a:lnTo>
                    <a:pt x="2022748" y="1744007"/>
                  </a:lnTo>
                  <a:lnTo>
                    <a:pt x="2004965" y="1764016"/>
                  </a:lnTo>
                  <a:lnTo>
                    <a:pt x="1986229" y="1784026"/>
                  </a:lnTo>
                  <a:lnTo>
                    <a:pt x="1967493" y="1803400"/>
                  </a:lnTo>
                  <a:lnTo>
                    <a:pt x="1852538" y="1688742"/>
                  </a:lnTo>
                  <a:lnTo>
                    <a:pt x="1868416" y="1672226"/>
                  </a:lnTo>
                  <a:lnTo>
                    <a:pt x="1884294" y="1655393"/>
                  </a:lnTo>
                  <a:lnTo>
                    <a:pt x="1899219" y="1638242"/>
                  </a:lnTo>
                  <a:lnTo>
                    <a:pt x="1913826" y="1620773"/>
                  </a:lnTo>
                  <a:lnTo>
                    <a:pt x="1928116" y="1603305"/>
                  </a:lnTo>
                  <a:lnTo>
                    <a:pt x="1941454" y="1585201"/>
                  </a:lnTo>
                  <a:lnTo>
                    <a:pt x="1954473" y="1566779"/>
                  </a:lnTo>
                  <a:lnTo>
                    <a:pt x="1966858" y="1548675"/>
                  </a:lnTo>
                  <a:lnTo>
                    <a:pt x="1978925" y="1529619"/>
                  </a:lnTo>
                  <a:lnTo>
                    <a:pt x="1990357" y="1510880"/>
                  </a:lnTo>
                  <a:lnTo>
                    <a:pt x="2001154" y="1491823"/>
                  </a:lnTo>
                  <a:lnTo>
                    <a:pt x="2011951" y="1472449"/>
                  </a:lnTo>
                  <a:lnTo>
                    <a:pt x="2022113" y="1452757"/>
                  </a:lnTo>
                  <a:lnTo>
                    <a:pt x="2031004" y="1433065"/>
                  </a:lnTo>
                  <a:lnTo>
                    <a:pt x="2040213" y="1413055"/>
                  </a:lnTo>
                  <a:lnTo>
                    <a:pt x="2048787" y="1393046"/>
                  </a:lnTo>
                  <a:lnTo>
                    <a:pt x="2056726" y="1373036"/>
                  </a:lnTo>
                  <a:lnTo>
                    <a:pt x="2064030" y="1352391"/>
                  </a:lnTo>
                  <a:lnTo>
                    <a:pt x="2071016" y="1331747"/>
                  </a:lnTo>
                  <a:lnTo>
                    <a:pt x="2077050" y="1311102"/>
                  </a:lnTo>
                  <a:lnTo>
                    <a:pt x="2083401" y="1290139"/>
                  </a:lnTo>
                  <a:lnTo>
                    <a:pt x="2088482" y="1269495"/>
                  </a:lnTo>
                  <a:lnTo>
                    <a:pt x="2093563" y="1248215"/>
                  </a:lnTo>
                  <a:lnTo>
                    <a:pt x="2097374" y="1227252"/>
                  </a:lnTo>
                  <a:lnTo>
                    <a:pt x="2101502" y="1205972"/>
                  </a:lnTo>
                  <a:lnTo>
                    <a:pt x="2104677" y="1184692"/>
                  </a:lnTo>
                  <a:lnTo>
                    <a:pt x="2107853" y="1163730"/>
                  </a:lnTo>
                  <a:lnTo>
                    <a:pt x="2109758" y="1142132"/>
                  </a:lnTo>
                  <a:lnTo>
                    <a:pt x="2111664" y="1120535"/>
                  </a:lnTo>
                  <a:lnTo>
                    <a:pt x="2113251" y="1099572"/>
                  </a:lnTo>
                  <a:lnTo>
                    <a:pt x="2113886" y="1077975"/>
                  </a:lnTo>
                  <a:lnTo>
                    <a:pt x="2113886" y="1056377"/>
                  </a:lnTo>
                  <a:lnTo>
                    <a:pt x="2113886" y="1035097"/>
                  </a:lnTo>
                  <a:lnTo>
                    <a:pt x="2113251" y="1013500"/>
                  </a:lnTo>
                  <a:lnTo>
                    <a:pt x="2111664" y="991902"/>
                  </a:lnTo>
                  <a:lnTo>
                    <a:pt x="2109758" y="970939"/>
                  </a:lnTo>
                  <a:lnTo>
                    <a:pt x="2107853" y="949342"/>
                  </a:lnTo>
                  <a:lnTo>
                    <a:pt x="2104677" y="927744"/>
                  </a:lnTo>
                  <a:lnTo>
                    <a:pt x="2101502" y="906782"/>
                  </a:lnTo>
                  <a:lnTo>
                    <a:pt x="2097374" y="885502"/>
                  </a:lnTo>
                  <a:lnTo>
                    <a:pt x="2093563" y="864222"/>
                  </a:lnTo>
                  <a:lnTo>
                    <a:pt x="2088482" y="843577"/>
                  </a:lnTo>
                  <a:lnTo>
                    <a:pt x="2083401" y="822297"/>
                  </a:lnTo>
                  <a:lnTo>
                    <a:pt x="2077050" y="801652"/>
                  </a:lnTo>
                  <a:lnTo>
                    <a:pt x="2071016" y="781007"/>
                  </a:lnTo>
                  <a:lnTo>
                    <a:pt x="2064030" y="760363"/>
                  </a:lnTo>
                  <a:lnTo>
                    <a:pt x="2056726" y="740035"/>
                  </a:lnTo>
                  <a:lnTo>
                    <a:pt x="2048787" y="719708"/>
                  </a:lnTo>
                  <a:lnTo>
                    <a:pt x="2040213" y="699699"/>
                  </a:lnTo>
                  <a:lnTo>
                    <a:pt x="2031004" y="680007"/>
                  </a:lnTo>
                  <a:lnTo>
                    <a:pt x="2022113" y="659680"/>
                  </a:lnTo>
                  <a:lnTo>
                    <a:pt x="2011951" y="640623"/>
                  </a:lnTo>
                  <a:lnTo>
                    <a:pt x="2001154" y="621249"/>
                  </a:lnTo>
                  <a:lnTo>
                    <a:pt x="1990357" y="601874"/>
                  </a:lnTo>
                  <a:lnTo>
                    <a:pt x="1978925" y="582818"/>
                  </a:lnTo>
                  <a:lnTo>
                    <a:pt x="1966858" y="564396"/>
                  </a:lnTo>
                  <a:lnTo>
                    <a:pt x="1954473" y="545657"/>
                  </a:lnTo>
                  <a:lnTo>
                    <a:pt x="1941454" y="527553"/>
                  </a:lnTo>
                  <a:lnTo>
                    <a:pt x="1928116" y="509767"/>
                  </a:lnTo>
                  <a:lnTo>
                    <a:pt x="1913826" y="491663"/>
                  </a:lnTo>
                  <a:lnTo>
                    <a:pt x="1899219" y="474512"/>
                  </a:lnTo>
                  <a:lnTo>
                    <a:pt x="1884294" y="457361"/>
                  </a:lnTo>
                  <a:lnTo>
                    <a:pt x="1868416" y="440845"/>
                  </a:lnTo>
                  <a:lnTo>
                    <a:pt x="1852538" y="424012"/>
                  </a:lnTo>
                  <a:lnTo>
                    <a:pt x="1836025" y="407813"/>
                  </a:lnTo>
                  <a:lnTo>
                    <a:pt x="1819194" y="392568"/>
                  </a:lnTo>
                  <a:lnTo>
                    <a:pt x="1802364" y="377323"/>
                  </a:lnTo>
                  <a:lnTo>
                    <a:pt x="1784581" y="362713"/>
                  </a:lnTo>
                  <a:lnTo>
                    <a:pt x="1767115" y="348738"/>
                  </a:lnTo>
                  <a:lnTo>
                    <a:pt x="1749015" y="335398"/>
                  </a:lnTo>
                  <a:lnTo>
                    <a:pt x="1730914" y="322376"/>
                  </a:lnTo>
                  <a:lnTo>
                    <a:pt x="1712496" y="309989"/>
                  </a:lnTo>
                  <a:lnTo>
                    <a:pt x="1693442" y="297920"/>
                  </a:lnTo>
                  <a:lnTo>
                    <a:pt x="1674706" y="286168"/>
                  </a:lnTo>
                  <a:lnTo>
                    <a:pt x="1655653" y="275369"/>
                  </a:lnTo>
                  <a:lnTo>
                    <a:pt x="1636282" y="264571"/>
                  </a:lnTo>
                  <a:lnTo>
                    <a:pt x="1616594" y="254725"/>
                  </a:lnTo>
                  <a:lnTo>
                    <a:pt x="1596905" y="245196"/>
                  </a:lnTo>
                  <a:lnTo>
                    <a:pt x="1576899" y="236303"/>
                  </a:lnTo>
                  <a:lnTo>
                    <a:pt x="1556893" y="227728"/>
                  </a:lnTo>
                  <a:lnTo>
                    <a:pt x="1536887" y="220105"/>
                  </a:lnTo>
                  <a:lnTo>
                    <a:pt x="1516564" y="212482"/>
                  </a:lnTo>
                  <a:lnTo>
                    <a:pt x="1495605" y="205495"/>
                  </a:lnTo>
                  <a:lnTo>
                    <a:pt x="1474964" y="199460"/>
                  </a:lnTo>
                  <a:lnTo>
                    <a:pt x="1454005" y="193425"/>
                  </a:lnTo>
                  <a:lnTo>
                    <a:pt x="1433364" y="188026"/>
                  </a:lnTo>
                  <a:lnTo>
                    <a:pt x="1412088" y="183262"/>
                  </a:lnTo>
                  <a:lnTo>
                    <a:pt x="1391129" y="178815"/>
                  </a:lnTo>
                  <a:lnTo>
                    <a:pt x="1369853" y="175004"/>
                  </a:lnTo>
                  <a:lnTo>
                    <a:pt x="1348577" y="171828"/>
                  </a:lnTo>
                  <a:lnTo>
                    <a:pt x="1327618" y="168969"/>
                  </a:lnTo>
                  <a:lnTo>
                    <a:pt x="1306024" y="166428"/>
                  </a:lnTo>
                  <a:lnTo>
                    <a:pt x="1284430" y="164840"/>
                  </a:lnTo>
                  <a:lnTo>
                    <a:pt x="1263154" y="163570"/>
                  </a:lnTo>
                  <a:lnTo>
                    <a:pt x="1241878" y="162935"/>
                  </a:lnTo>
                  <a:lnTo>
                    <a:pt x="1220284" y="162617"/>
                  </a:lnTo>
                  <a:lnTo>
                    <a:pt x="1199008" y="162935"/>
                  </a:lnTo>
                  <a:lnTo>
                    <a:pt x="1177414" y="163570"/>
                  </a:lnTo>
                  <a:lnTo>
                    <a:pt x="1155820" y="164840"/>
                  </a:lnTo>
                  <a:lnTo>
                    <a:pt x="1134226" y="166428"/>
                  </a:lnTo>
                  <a:lnTo>
                    <a:pt x="1113268" y="168969"/>
                  </a:lnTo>
                  <a:lnTo>
                    <a:pt x="1091674" y="171828"/>
                  </a:lnTo>
                  <a:lnTo>
                    <a:pt x="1070715" y="175004"/>
                  </a:lnTo>
                  <a:lnTo>
                    <a:pt x="1049439" y="178815"/>
                  </a:lnTo>
                  <a:lnTo>
                    <a:pt x="1028163" y="183262"/>
                  </a:lnTo>
                  <a:lnTo>
                    <a:pt x="1007204" y="188026"/>
                  </a:lnTo>
                  <a:lnTo>
                    <a:pt x="986245" y="193425"/>
                  </a:lnTo>
                  <a:lnTo>
                    <a:pt x="965604" y="199460"/>
                  </a:lnTo>
                  <a:lnTo>
                    <a:pt x="944963" y="205495"/>
                  </a:lnTo>
                  <a:lnTo>
                    <a:pt x="924322" y="212482"/>
                  </a:lnTo>
                  <a:lnTo>
                    <a:pt x="903998" y="220105"/>
                  </a:lnTo>
                  <a:lnTo>
                    <a:pt x="883675" y="227728"/>
                  </a:lnTo>
                  <a:lnTo>
                    <a:pt x="863669" y="236303"/>
                  </a:lnTo>
                  <a:lnTo>
                    <a:pt x="843345" y="245196"/>
                  </a:lnTo>
                  <a:lnTo>
                    <a:pt x="823657" y="254725"/>
                  </a:lnTo>
                  <a:lnTo>
                    <a:pt x="804603" y="264571"/>
                  </a:lnTo>
                  <a:lnTo>
                    <a:pt x="784915" y="275369"/>
                  </a:lnTo>
                  <a:lnTo>
                    <a:pt x="765862" y="286168"/>
                  </a:lnTo>
                  <a:lnTo>
                    <a:pt x="746808" y="297920"/>
                  </a:lnTo>
                  <a:lnTo>
                    <a:pt x="728390" y="309989"/>
                  </a:lnTo>
                  <a:lnTo>
                    <a:pt x="709654" y="322376"/>
                  </a:lnTo>
                  <a:lnTo>
                    <a:pt x="691553" y="335398"/>
                  </a:lnTo>
                  <a:lnTo>
                    <a:pt x="673453" y="348738"/>
                  </a:lnTo>
                  <a:lnTo>
                    <a:pt x="655670" y="362713"/>
                  </a:lnTo>
                  <a:lnTo>
                    <a:pt x="638522" y="377323"/>
                  </a:lnTo>
                  <a:lnTo>
                    <a:pt x="621374" y="392568"/>
                  </a:lnTo>
                  <a:lnTo>
                    <a:pt x="604861" y="407813"/>
                  </a:lnTo>
                  <a:lnTo>
                    <a:pt x="588030" y="424012"/>
                  </a:lnTo>
                  <a:lnTo>
                    <a:pt x="473075" y="309036"/>
                  </a:lnTo>
                  <a:lnTo>
                    <a:pt x="492763" y="290297"/>
                  </a:lnTo>
                  <a:lnTo>
                    <a:pt x="512452" y="271558"/>
                  </a:lnTo>
                  <a:lnTo>
                    <a:pt x="532776" y="253772"/>
                  </a:lnTo>
                  <a:lnTo>
                    <a:pt x="553417" y="236621"/>
                  </a:lnTo>
                  <a:lnTo>
                    <a:pt x="574058" y="220105"/>
                  </a:lnTo>
                  <a:lnTo>
                    <a:pt x="595652" y="204224"/>
                  </a:lnTo>
                  <a:lnTo>
                    <a:pt x="617245" y="188661"/>
                  </a:lnTo>
                  <a:lnTo>
                    <a:pt x="638839" y="173734"/>
                  </a:lnTo>
                  <a:lnTo>
                    <a:pt x="660751" y="159759"/>
                  </a:lnTo>
                  <a:lnTo>
                    <a:pt x="683297" y="146101"/>
                  </a:lnTo>
                  <a:lnTo>
                    <a:pt x="706161" y="133079"/>
                  </a:lnTo>
                  <a:lnTo>
                    <a:pt x="728708" y="121010"/>
                  </a:lnTo>
                  <a:lnTo>
                    <a:pt x="751889" y="108941"/>
                  </a:lnTo>
                  <a:lnTo>
                    <a:pt x="775388" y="98142"/>
                  </a:lnTo>
                  <a:lnTo>
                    <a:pt x="798570" y="87343"/>
                  </a:lnTo>
                  <a:lnTo>
                    <a:pt x="822704" y="77180"/>
                  </a:lnTo>
                  <a:lnTo>
                    <a:pt x="846521" y="68286"/>
                  </a:lnTo>
                  <a:lnTo>
                    <a:pt x="870337" y="59393"/>
                  </a:lnTo>
                  <a:lnTo>
                    <a:pt x="894789" y="51135"/>
                  </a:lnTo>
                  <a:lnTo>
                    <a:pt x="919241" y="43830"/>
                  </a:lnTo>
                  <a:lnTo>
                    <a:pt x="944010" y="36843"/>
                  </a:lnTo>
                  <a:lnTo>
                    <a:pt x="968462" y="30173"/>
                  </a:lnTo>
                  <a:lnTo>
                    <a:pt x="993232" y="24774"/>
                  </a:lnTo>
                  <a:lnTo>
                    <a:pt x="1018318" y="19374"/>
                  </a:lnTo>
                  <a:lnTo>
                    <a:pt x="1043723" y="14928"/>
                  </a:lnTo>
                  <a:lnTo>
                    <a:pt x="1068492" y="10799"/>
                  </a:lnTo>
                  <a:lnTo>
                    <a:pt x="1093897" y="7623"/>
                  </a:lnTo>
                  <a:lnTo>
                    <a:pt x="1118984" y="5082"/>
                  </a:lnTo>
                  <a:lnTo>
                    <a:pt x="1144071" y="2858"/>
                  </a:lnTo>
                  <a:lnTo>
                    <a:pt x="1169793" y="1270"/>
                  </a:lnTo>
                  <a:lnTo>
                    <a:pt x="1194880" y="317"/>
                  </a:lnTo>
                  <a:lnTo>
                    <a:pt x="12202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grpSp>
        <p:nvGrpSpPr>
          <p:cNvPr id="3" name="组合 2">
            <a:extLst>
              <a:ext uri="{FF2B5EF4-FFF2-40B4-BE49-F238E27FC236}">
                <a16:creationId xmlns:a16="http://schemas.microsoft.com/office/drawing/2014/main" id="{A7D5E2BB-A2A1-41CA-B4F9-70EBBDEAB8E9}"/>
              </a:ext>
            </a:extLst>
          </p:cNvPr>
          <p:cNvGrpSpPr/>
          <p:nvPr/>
        </p:nvGrpSpPr>
        <p:grpSpPr>
          <a:xfrm>
            <a:off x="6567209" y="2751116"/>
            <a:ext cx="539750" cy="539750"/>
            <a:chOff x="6675438" y="2803245"/>
            <a:chExt cx="539750" cy="539750"/>
          </a:xfrm>
        </p:grpSpPr>
        <p:sp>
          <p:nvSpPr>
            <p:cNvPr id="34822" name="圆角矩形 5"/>
            <p:cNvSpPr>
              <a:spLocks noChangeAspect="1" noChangeArrowheads="1"/>
            </p:cNvSpPr>
            <p:nvPr/>
          </p:nvSpPr>
          <p:spPr bwMode="auto">
            <a:xfrm>
              <a:off x="6675438" y="2803245"/>
              <a:ext cx="539750" cy="539750"/>
            </a:xfrm>
            <a:prstGeom prst="roundRect">
              <a:avLst>
                <a:gd name="adj" fmla="val 30000"/>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830" name="KSO_Shape"/>
            <p:cNvSpPr>
              <a:spLocks noChangeAspect="1" noChangeArrowheads="1"/>
            </p:cNvSpPr>
            <p:nvPr/>
          </p:nvSpPr>
          <p:spPr bwMode="auto">
            <a:xfrm>
              <a:off x="6765925" y="2927070"/>
              <a:ext cx="360363" cy="292100"/>
            </a:xfrm>
            <a:custGeom>
              <a:avLst/>
              <a:gdLst>
                <a:gd name="T0" fmla="*/ 16100 w 684048"/>
                <a:gd name="T1" fmla="*/ 29447 h 556307"/>
                <a:gd name="T2" fmla="*/ 17994 w 684048"/>
                <a:gd name="T3" fmla="*/ 33442 h 556307"/>
                <a:gd name="T4" fmla="*/ 17168 w 684048"/>
                <a:gd name="T5" fmla="*/ 29146 h 556307"/>
                <a:gd name="T6" fmla="*/ 21257 w 684048"/>
                <a:gd name="T7" fmla="*/ 28100 h 556307"/>
                <a:gd name="T8" fmla="*/ 21892 w 684048"/>
                <a:gd name="T9" fmla="*/ 29441 h 556307"/>
                <a:gd name="T10" fmla="*/ 21877 w 684048"/>
                <a:gd name="T11" fmla="*/ 28053 h 556307"/>
                <a:gd name="T12" fmla="*/ 28326 w 684048"/>
                <a:gd name="T13" fmla="*/ 29117 h 556307"/>
                <a:gd name="T14" fmla="*/ 10943 w 684048"/>
                <a:gd name="T15" fmla="*/ 31086 h 556307"/>
                <a:gd name="T16" fmla="*/ 20535 w 684048"/>
                <a:gd name="T17" fmla="*/ 22580 h 556307"/>
                <a:gd name="T18" fmla="*/ 19702 w 684048"/>
                <a:gd name="T19" fmla="*/ 19340 h 556307"/>
                <a:gd name="T20" fmla="*/ 21996 w 684048"/>
                <a:gd name="T21" fmla="*/ 39073 h 556307"/>
                <a:gd name="T22" fmla="*/ 22879 w 684048"/>
                <a:gd name="T23" fmla="*/ 19184 h 556307"/>
                <a:gd name="T24" fmla="*/ 45463 w 684048"/>
                <a:gd name="T25" fmla="*/ 13914 h 556307"/>
                <a:gd name="T26" fmla="*/ 44690 w 684048"/>
                <a:gd name="T27" fmla="*/ 17450 h 556307"/>
                <a:gd name="T28" fmla="*/ 44573 w 684048"/>
                <a:gd name="T29" fmla="*/ 17636 h 556307"/>
                <a:gd name="T30" fmla="*/ 44471 w 684048"/>
                <a:gd name="T31" fmla="*/ 17779 h 556307"/>
                <a:gd name="T32" fmla="*/ 42232 w 684048"/>
                <a:gd name="T33" fmla="*/ 18139 h 556307"/>
                <a:gd name="T34" fmla="*/ 41675 w 684048"/>
                <a:gd name="T35" fmla="*/ 16069 h 556307"/>
                <a:gd name="T36" fmla="*/ 41735 w 684048"/>
                <a:gd name="T37" fmla="*/ 12571 h 556307"/>
                <a:gd name="T38" fmla="*/ 36973 w 684048"/>
                <a:gd name="T39" fmla="*/ 10982 h 556307"/>
                <a:gd name="T40" fmla="*/ 35351 w 684048"/>
                <a:gd name="T41" fmla="*/ 9743 h 556307"/>
                <a:gd name="T42" fmla="*/ 36475 w 684048"/>
                <a:gd name="T43" fmla="*/ 8039 h 556307"/>
                <a:gd name="T44" fmla="*/ 22068 w 684048"/>
                <a:gd name="T45" fmla="*/ 6239 h 556307"/>
                <a:gd name="T46" fmla="*/ 37472 w 684048"/>
                <a:gd name="T47" fmla="*/ 12873 h 556307"/>
                <a:gd name="T48" fmla="*/ 43339 w 684048"/>
                <a:gd name="T49" fmla="*/ 33195 h 556307"/>
                <a:gd name="T50" fmla="*/ 22068 w 684048"/>
                <a:gd name="T51" fmla="*/ 6239 h 556307"/>
                <a:gd name="T52" fmla="*/ 52687 w 684048"/>
                <a:gd name="T53" fmla="*/ 14821 h 556307"/>
                <a:gd name="T54" fmla="*/ 51788 w 684048"/>
                <a:gd name="T55" fmla="*/ 19535 h 556307"/>
                <a:gd name="T56" fmla="*/ 49131 w 684048"/>
                <a:gd name="T57" fmla="*/ 19977 h 556307"/>
                <a:gd name="T58" fmla="*/ 48060 w 684048"/>
                <a:gd name="T59" fmla="*/ 18206 h 556307"/>
                <a:gd name="T60" fmla="*/ 37669 w 684048"/>
                <a:gd name="T61" fmla="*/ 3973 h 556307"/>
                <a:gd name="T62" fmla="*/ 36197 w 684048"/>
                <a:gd name="T63" fmla="*/ 4122 h 556307"/>
                <a:gd name="T64" fmla="*/ 34407 w 684048"/>
                <a:gd name="T65" fmla="*/ 2861 h 556307"/>
                <a:gd name="T66" fmla="*/ 35180 w 684048"/>
                <a:gd name="T67" fmla="*/ 281 h 556307"/>
                <a:gd name="T68" fmla="*/ 37669 w 684048"/>
                <a:gd name="T69" fmla="*/ 0 h 556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4048"/>
                <a:gd name="T106" fmla="*/ 0 h 556307"/>
                <a:gd name="T107" fmla="*/ 684048 w 684048"/>
                <a:gd name="T108" fmla="*/ 556307 h 556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grpSp>
        <p:nvGrpSpPr>
          <p:cNvPr id="4" name="组合 3">
            <a:extLst>
              <a:ext uri="{FF2B5EF4-FFF2-40B4-BE49-F238E27FC236}">
                <a16:creationId xmlns:a16="http://schemas.microsoft.com/office/drawing/2014/main" id="{A452CA04-F40F-4A95-88A9-F28AD95D7A3A}"/>
              </a:ext>
            </a:extLst>
          </p:cNvPr>
          <p:cNvGrpSpPr/>
          <p:nvPr/>
        </p:nvGrpSpPr>
        <p:grpSpPr>
          <a:xfrm>
            <a:off x="6594756" y="3906758"/>
            <a:ext cx="539750" cy="539750"/>
            <a:chOff x="6675438" y="3785907"/>
            <a:chExt cx="539750" cy="539750"/>
          </a:xfrm>
        </p:grpSpPr>
        <p:sp>
          <p:nvSpPr>
            <p:cNvPr id="34823" name="圆角矩形 7"/>
            <p:cNvSpPr>
              <a:spLocks noChangeAspect="1" noChangeArrowheads="1"/>
            </p:cNvSpPr>
            <p:nvPr/>
          </p:nvSpPr>
          <p:spPr bwMode="auto">
            <a:xfrm>
              <a:off x="6675438" y="3785907"/>
              <a:ext cx="539750" cy="539750"/>
            </a:xfrm>
            <a:prstGeom prst="roundRect">
              <a:avLst>
                <a:gd name="adj" fmla="val 30000"/>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831" name="KSO_Shape"/>
            <p:cNvSpPr>
              <a:spLocks noChangeAspect="1" noChangeArrowheads="1"/>
            </p:cNvSpPr>
            <p:nvPr/>
          </p:nvSpPr>
          <p:spPr bwMode="auto">
            <a:xfrm>
              <a:off x="6765925" y="3887507"/>
              <a:ext cx="360363" cy="336550"/>
            </a:xfrm>
            <a:custGeom>
              <a:avLst/>
              <a:gdLst>
                <a:gd name="T0" fmla="*/ 15511 w 969654"/>
                <a:gd name="T1" fmla="*/ 9383 h 903534"/>
                <a:gd name="T2" fmla="*/ 14824 w 969654"/>
                <a:gd name="T3" fmla="*/ 10076 h 903534"/>
                <a:gd name="T4" fmla="*/ 15511 w 969654"/>
                <a:gd name="T5" fmla="*/ 10769 h 903534"/>
                <a:gd name="T6" fmla="*/ 16197 w 969654"/>
                <a:gd name="T7" fmla="*/ 10076 h 903534"/>
                <a:gd name="T8" fmla="*/ 15511 w 969654"/>
                <a:gd name="T9" fmla="*/ 9383 h 903534"/>
                <a:gd name="T10" fmla="*/ 11578 w 969654"/>
                <a:gd name="T11" fmla="*/ 9383 h 903534"/>
                <a:gd name="T12" fmla="*/ 10892 w 969654"/>
                <a:gd name="T13" fmla="*/ 10076 h 903534"/>
                <a:gd name="T14" fmla="*/ 11578 w 969654"/>
                <a:gd name="T15" fmla="*/ 10769 h 903534"/>
                <a:gd name="T16" fmla="*/ 12265 w 969654"/>
                <a:gd name="T17" fmla="*/ 10076 h 903534"/>
                <a:gd name="T18" fmla="*/ 11578 w 969654"/>
                <a:gd name="T19" fmla="*/ 9383 h 903534"/>
                <a:gd name="T20" fmla="*/ 13188 w 969654"/>
                <a:gd name="T21" fmla="*/ 6477 h 903534"/>
                <a:gd name="T22" fmla="*/ 17202 w 969654"/>
                <a:gd name="T23" fmla="*/ 8125 h 903534"/>
                <a:gd name="T24" fmla="*/ 16810 w 969654"/>
                <a:gd name="T25" fmla="*/ 14905 h 903534"/>
                <a:gd name="T26" fmla="*/ 17280 w 969654"/>
                <a:gd name="T27" fmla="*/ 17393 h 903534"/>
                <a:gd name="T28" fmla="*/ 15116 w 969654"/>
                <a:gd name="T29" fmla="*/ 15873 h 903534"/>
                <a:gd name="T30" fmla="*/ 8771 w 969654"/>
                <a:gd name="T31" fmla="*/ 13726 h 903534"/>
                <a:gd name="T32" fmla="*/ 10587 w 969654"/>
                <a:gd name="T33" fmla="*/ 7185 h 903534"/>
                <a:gd name="T34" fmla="*/ 13188 w 969654"/>
                <a:gd name="T35" fmla="*/ 6477 h 903534"/>
                <a:gd name="T36" fmla="*/ 10451 w 969654"/>
                <a:gd name="T37" fmla="*/ 3605 h 903534"/>
                <a:gd name="T38" fmla="*/ 9421 w 969654"/>
                <a:gd name="T39" fmla="*/ 4644 h 903534"/>
                <a:gd name="T40" fmla="*/ 10451 w 969654"/>
                <a:gd name="T41" fmla="*/ 5684 h 903534"/>
                <a:gd name="T42" fmla="*/ 11481 w 969654"/>
                <a:gd name="T43" fmla="*/ 4644 h 903534"/>
                <a:gd name="T44" fmla="*/ 10451 w 969654"/>
                <a:gd name="T45" fmla="*/ 3605 h 903534"/>
                <a:gd name="T46" fmla="*/ 5617 w 969654"/>
                <a:gd name="T47" fmla="*/ 3605 h 903534"/>
                <a:gd name="T48" fmla="*/ 4587 w 969654"/>
                <a:gd name="T49" fmla="*/ 4644 h 903534"/>
                <a:gd name="T50" fmla="*/ 5617 w 969654"/>
                <a:gd name="T51" fmla="*/ 5684 h 903534"/>
                <a:gd name="T52" fmla="*/ 6647 w 969654"/>
                <a:gd name="T53" fmla="*/ 4644 h 903534"/>
                <a:gd name="T54" fmla="*/ 5617 w 969654"/>
                <a:gd name="T55" fmla="*/ 3605 h 903534"/>
                <a:gd name="T56" fmla="*/ 7794 w 969654"/>
                <a:gd name="T57" fmla="*/ 3 h 903534"/>
                <a:gd name="T58" fmla="*/ 10552 w 969654"/>
                <a:gd name="T59" fmla="*/ 362 h 903534"/>
                <a:gd name="T60" fmla="*/ 16029 w 969654"/>
                <a:gd name="T61" fmla="*/ 7228 h 903534"/>
                <a:gd name="T62" fmla="*/ 10214 w 969654"/>
                <a:gd name="T63" fmla="*/ 6882 h 903534"/>
                <a:gd name="T64" fmla="*/ 8398 w 969654"/>
                <a:gd name="T65" fmla="*/ 13423 h 903534"/>
                <a:gd name="T66" fmla="*/ 9126 w 969654"/>
                <a:gd name="T67" fmla="*/ 14236 h 903534"/>
                <a:gd name="T68" fmla="*/ 6995 w 969654"/>
                <a:gd name="T69" fmla="*/ 14272 h 903534"/>
                <a:gd name="T70" fmla="*/ 4687 w 969654"/>
                <a:gd name="T71" fmla="*/ 16123 h 903534"/>
                <a:gd name="T72" fmla="*/ 4087 w 969654"/>
                <a:gd name="T73" fmla="*/ 13407 h 903534"/>
                <a:gd name="T74" fmla="*/ 1038 w 969654"/>
                <a:gd name="T75" fmla="*/ 3645 h 903534"/>
                <a:gd name="T76" fmla="*/ 7794 w 969654"/>
                <a:gd name="T77" fmla="*/ 3 h 9035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9654"/>
                <a:gd name="T118" fmla="*/ 0 h 903534"/>
                <a:gd name="T119" fmla="*/ 969654 w 969654"/>
                <a:gd name="T120" fmla="*/ 903534 h 9035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grpSp>
        <p:nvGrpSpPr>
          <p:cNvPr id="5" name="组合 4">
            <a:extLst>
              <a:ext uri="{FF2B5EF4-FFF2-40B4-BE49-F238E27FC236}">
                <a16:creationId xmlns:a16="http://schemas.microsoft.com/office/drawing/2014/main" id="{95FEB102-905B-4E1B-9A8C-F9193270B31C}"/>
              </a:ext>
            </a:extLst>
          </p:cNvPr>
          <p:cNvGrpSpPr/>
          <p:nvPr/>
        </p:nvGrpSpPr>
        <p:grpSpPr>
          <a:xfrm>
            <a:off x="6594756" y="5117014"/>
            <a:ext cx="539750" cy="541337"/>
            <a:chOff x="6675438" y="4768570"/>
            <a:chExt cx="539750" cy="541337"/>
          </a:xfrm>
        </p:grpSpPr>
        <p:sp>
          <p:nvSpPr>
            <p:cNvPr id="34824" name="圆角矩形 8"/>
            <p:cNvSpPr>
              <a:spLocks noChangeAspect="1" noChangeArrowheads="1"/>
            </p:cNvSpPr>
            <p:nvPr/>
          </p:nvSpPr>
          <p:spPr bwMode="auto">
            <a:xfrm>
              <a:off x="6675438" y="4768570"/>
              <a:ext cx="539750" cy="541337"/>
            </a:xfrm>
            <a:prstGeom prst="roundRect">
              <a:avLst>
                <a:gd name="adj" fmla="val 30000"/>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832" name="KSO_Shape"/>
            <p:cNvSpPr>
              <a:spLocks noChangeAspect="1" noChangeArrowheads="1"/>
            </p:cNvSpPr>
            <p:nvPr/>
          </p:nvSpPr>
          <p:spPr bwMode="auto">
            <a:xfrm>
              <a:off x="6765925" y="4862232"/>
              <a:ext cx="360363" cy="354013"/>
            </a:xfrm>
            <a:custGeom>
              <a:avLst/>
              <a:gdLst>
                <a:gd name="T0" fmla="*/ 3597 w 1622425"/>
                <a:gd name="T1" fmla="*/ 1106 h 1601788"/>
                <a:gd name="T2" fmla="*/ 2108 w 1622425"/>
                <a:gd name="T3" fmla="*/ 1000 h 1601788"/>
                <a:gd name="T4" fmla="*/ 1961 w 1622425"/>
                <a:gd name="T5" fmla="*/ 1027 h 1601788"/>
                <a:gd name="T6" fmla="*/ 1843 w 1622425"/>
                <a:gd name="T7" fmla="*/ 1071 h 1601788"/>
                <a:gd name="T8" fmla="*/ 1780 w 1622425"/>
                <a:gd name="T9" fmla="*/ 1114 h 1601788"/>
                <a:gd name="T10" fmla="*/ 1735 w 1622425"/>
                <a:gd name="T11" fmla="*/ 1178 h 1601788"/>
                <a:gd name="T12" fmla="*/ 1707 w 1622425"/>
                <a:gd name="T13" fmla="*/ 1266 h 1601788"/>
                <a:gd name="T14" fmla="*/ 1704 w 1622425"/>
                <a:gd name="T15" fmla="*/ 1380 h 1601788"/>
                <a:gd name="T16" fmla="*/ 1723 w 1622425"/>
                <a:gd name="T17" fmla="*/ 1506 h 1601788"/>
                <a:gd name="T18" fmla="*/ 1712 w 1622425"/>
                <a:gd name="T19" fmla="*/ 1551 h 1601788"/>
                <a:gd name="T20" fmla="*/ 1698 w 1622425"/>
                <a:gd name="T21" fmla="*/ 1590 h 1601788"/>
                <a:gd name="T22" fmla="*/ 1717 w 1622425"/>
                <a:gd name="T23" fmla="*/ 1741 h 1601788"/>
                <a:gd name="T24" fmla="*/ 1748 w 1622425"/>
                <a:gd name="T25" fmla="*/ 1803 h 1601788"/>
                <a:gd name="T26" fmla="*/ 1798 w 1622425"/>
                <a:gd name="T27" fmla="*/ 1822 h 1601788"/>
                <a:gd name="T28" fmla="*/ 1828 w 1622425"/>
                <a:gd name="T29" fmla="*/ 2004 h 1601788"/>
                <a:gd name="T30" fmla="*/ 1862 w 1622425"/>
                <a:gd name="T31" fmla="*/ 2048 h 1601788"/>
                <a:gd name="T32" fmla="*/ 1803 w 1622425"/>
                <a:gd name="T33" fmla="*/ 2137 h 1601788"/>
                <a:gd name="T34" fmla="*/ 1749 w 1622425"/>
                <a:gd name="T35" fmla="*/ 2215 h 1601788"/>
                <a:gd name="T36" fmla="*/ 1324 w 1622425"/>
                <a:gd name="T37" fmla="*/ 2381 h 1601788"/>
                <a:gd name="T38" fmla="*/ 1187 w 1622425"/>
                <a:gd name="T39" fmla="*/ 2435 h 1601788"/>
                <a:gd name="T40" fmla="*/ 1128 w 1622425"/>
                <a:gd name="T41" fmla="*/ 2482 h 1601788"/>
                <a:gd name="T42" fmla="*/ 1105 w 1622425"/>
                <a:gd name="T43" fmla="*/ 2583 h 1601788"/>
                <a:gd name="T44" fmla="*/ 3109 w 1622425"/>
                <a:gd name="T45" fmla="*/ 2787 h 1601788"/>
                <a:gd name="T46" fmla="*/ 3096 w 1622425"/>
                <a:gd name="T47" fmla="*/ 2504 h 1601788"/>
                <a:gd name="T48" fmla="*/ 3066 w 1622425"/>
                <a:gd name="T49" fmla="*/ 2463 h 1601788"/>
                <a:gd name="T50" fmla="*/ 2973 w 1622425"/>
                <a:gd name="T51" fmla="*/ 2413 h 1601788"/>
                <a:gd name="T52" fmla="*/ 2631 w 1622425"/>
                <a:gd name="T53" fmla="*/ 2276 h 1601788"/>
                <a:gd name="T54" fmla="*/ 2442 w 1622425"/>
                <a:gd name="T55" fmla="*/ 2195 h 1601788"/>
                <a:gd name="T56" fmla="*/ 2326 w 1622425"/>
                <a:gd name="T57" fmla="*/ 2075 h 1601788"/>
                <a:gd name="T58" fmla="*/ 2340 w 1622425"/>
                <a:gd name="T59" fmla="*/ 2027 h 1601788"/>
                <a:gd name="T60" fmla="*/ 2378 w 1622425"/>
                <a:gd name="T61" fmla="*/ 1975 h 1601788"/>
                <a:gd name="T62" fmla="*/ 2390 w 1622425"/>
                <a:gd name="T63" fmla="*/ 1902 h 1601788"/>
                <a:gd name="T64" fmla="*/ 2403 w 1622425"/>
                <a:gd name="T65" fmla="*/ 1838 h 1601788"/>
                <a:gd name="T66" fmla="*/ 2434 w 1622425"/>
                <a:gd name="T67" fmla="*/ 1813 h 1601788"/>
                <a:gd name="T68" fmla="*/ 2470 w 1622425"/>
                <a:gd name="T69" fmla="*/ 1782 h 1601788"/>
                <a:gd name="T70" fmla="*/ 2497 w 1622425"/>
                <a:gd name="T71" fmla="*/ 1693 h 1601788"/>
                <a:gd name="T72" fmla="*/ 2499 w 1622425"/>
                <a:gd name="T73" fmla="*/ 1596 h 1601788"/>
                <a:gd name="T74" fmla="*/ 2472 w 1622425"/>
                <a:gd name="T75" fmla="*/ 1534 h 1601788"/>
                <a:gd name="T76" fmla="*/ 2463 w 1622425"/>
                <a:gd name="T77" fmla="*/ 1484 h 1601788"/>
                <a:gd name="T78" fmla="*/ 2476 w 1622425"/>
                <a:gd name="T79" fmla="*/ 1316 h 1601788"/>
                <a:gd name="T80" fmla="*/ 2459 w 1622425"/>
                <a:gd name="T81" fmla="*/ 1174 h 1601788"/>
                <a:gd name="T82" fmla="*/ 2423 w 1622425"/>
                <a:gd name="T83" fmla="*/ 1111 h 1601788"/>
                <a:gd name="T84" fmla="*/ 2288 w 1622425"/>
                <a:gd name="T85" fmla="*/ 1041 h 1601788"/>
                <a:gd name="T86" fmla="*/ 2196 w 1622425"/>
                <a:gd name="T87" fmla="*/ 1007 h 1601788"/>
                <a:gd name="T88" fmla="*/ 3597 w 1622425"/>
                <a:gd name="T89" fmla="*/ 0 h 1601788"/>
                <a:gd name="T90" fmla="*/ 3416 w 1622425"/>
                <a:gd name="T91" fmla="*/ 0 h 1601788"/>
                <a:gd name="T92" fmla="*/ 517 w 1622425"/>
                <a:gd name="T93" fmla="*/ 0 h 1601788"/>
                <a:gd name="T94" fmla="*/ 185 w 1622425"/>
                <a:gd name="T95" fmla="*/ 3817 h 1601788"/>
                <a:gd name="T96" fmla="*/ 121 w 1622425"/>
                <a:gd name="T97" fmla="*/ 3795 h 1601788"/>
                <a:gd name="T98" fmla="*/ 67 w 1622425"/>
                <a:gd name="T99" fmla="*/ 3755 h 1601788"/>
                <a:gd name="T100" fmla="*/ 28 w 1622425"/>
                <a:gd name="T101" fmla="*/ 3703 h 1601788"/>
                <a:gd name="T102" fmla="*/ 5 w 1622425"/>
                <a:gd name="T103" fmla="*/ 3641 h 1601788"/>
                <a:gd name="T104" fmla="*/ 1 w 1622425"/>
                <a:gd name="T105" fmla="*/ 215 h 1601788"/>
                <a:gd name="T106" fmla="*/ 14 w 1622425"/>
                <a:gd name="T107" fmla="*/ 149 h 1601788"/>
                <a:gd name="T108" fmla="*/ 46 w 1622425"/>
                <a:gd name="T109" fmla="*/ 91 h 1601788"/>
                <a:gd name="T110" fmla="*/ 93 w 1622425"/>
                <a:gd name="T111" fmla="*/ 45 h 1601788"/>
                <a:gd name="T112" fmla="*/ 151 w 1622425"/>
                <a:gd name="T113" fmla="*/ 14 h 1601788"/>
                <a:gd name="T114" fmla="*/ 219 w 1622425"/>
                <a:gd name="T115" fmla="*/ 0 h 16017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22425"/>
                <a:gd name="T175" fmla="*/ 0 h 1601788"/>
                <a:gd name="T176" fmla="*/ 1622425 w 1622425"/>
                <a:gd name="T177" fmla="*/ 1601788 h 16017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17" name="矩形 16">
            <a:extLst>
              <a:ext uri="{FF2B5EF4-FFF2-40B4-BE49-F238E27FC236}">
                <a16:creationId xmlns:a16="http://schemas.microsoft.com/office/drawing/2014/main" id="{C0B036AA-3F49-462A-A80B-102B6F3B8073}"/>
              </a:ext>
            </a:extLst>
          </p:cNvPr>
          <p:cNvSpPr>
            <a:spLocks noChangeArrowheads="1"/>
          </p:cNvSpPr>
          <p:nvPr/>
        </p:nvSpPr>
        <p:spPr bwMode="auto">
          <a:xfrm>
            <a:off x="1025525" y="241394"/>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联系方式</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ED21B43C-4379-4976-8EA2-2E618B909B64}"/>
              </a:ext>
            </a:extLst>
          </p:cNvPr>
          <p:cNvSpPr>
            <a:spLocks noChangeArrowheads="1"/>
          </p:cNvSpPr>
          <p:nvPr/>
        </p:nvSpPr>
        <p:spPr bwMode="auto">
          <a:xfrm>
            <a:off x="7224993" y="1595474"/>
            <a:ext cx="4502635" cy="6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0351-4728399</a:t>
            </a:r>
          </a:p>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山西省太原市迎泽区并州北路金港大厦</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B</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座</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904</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室</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a:extLst>
              <a:ext uri="{FF2B5EF4-FFF2-40B4-BE49-F238E27FC236}">
                <a16:creationId xmlns:a16="http://schemas.microsoft.com/office/drawing/2014/main" id="{1130ABFD-7759-468F-957F-CF6447BAEEE1}"/>
              </a:ext>
            </a:extLst>
          </p:cNvPr>
          <p:cNvSpPr>
            <a:spLocks noChangeArrowheads="1"/>
          </p:cNvSpPr>
          <p:nvPr/>
        </p:nvSpPr>
        <p:spPr bwMode="auto">
          <a:xfrm>
            <a:off x="7251712" y="2878719"/>
            <a:ext cx="4502635" cy="2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r>
              <a:rPr lang="zh-CN" altLang="en-US" sz="1400" dirty="0">
                <a:solidFill>
                  <a:srgbClr val="595959"/>
                </a:solidFill>
                <a:latin typeface="微软雅黑" panose="020B0503020204020204" pitchFamily="34" charset="-122"/>
                <a:ea typeface="微软雅黑" panose="020B0503020204020204" pitchFamily="34" charset="-122"/>
              </a:rPr>
              <a:t>邮箱：</a:t>
            </a:r>
            <a:r>
              <a:rPr lang="en-US" altLang="zh-CN" sz="1400" dirty="0">
                <a:solidFill>
                  <a:srgbClr val="595959"/>
                </a:solidFill>
                <a:latin typeface="微软雅黑" panose="020B0503020204020204" pitchFamily="34" charset="-122"/>
                <a:ea typeface="微软雅黑" panose="020B0503020204020204" pitchFamily="34" charset="-122"/>
              </a:rPr>
              <a:t>19903461908@189.cn</a:t>
            </a:r>
          </a:p>
        </p:txBody>
      </p:sp>
      <p:sp>
        <p:nvSpPr>
          <p:cNvPr id="20" name="矩形 19">
            <a:extLst>
              <a:ext uri="{FF2B5EF4-FFF2-40B4-BE49-F238E27FC236}">
                <a16:creationId xmlns:a16="http://schemas.microsoft.com/office/drawing/2014/main" id="{7C4C88AF-4395-4621-BEBC-861D72298373}"/>
              </a:ext>
            </a:extLst>
          </p:cNvPr>
          <p:cNvSpPr>
            <a:spLocks noChangeArrowheads="1"/>
          </p:cNvSpPr>
          <p:nvPr/>
        </p:nvSpPr>
        <p:spPr bwMode="auto">
          <a:xfrm>
            <a:off x="7307370" y="3979207"/>
            <a:ext cx="4502635" cy="32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rPr>
              <a:t>微信：</a:t>
            </a:r>
            <a:r>
              <a:rPr lang="en-US" altLang="zh-CN" sz="1400" dirty="0">
                <a:solidFill>
                  <a:srgbClr val="595959"/>
                </a:solidFill>
                <a:latin typeface="微软雅黑" panose="020B0503020204020204" pitchFamily="34" charset="-122"/>
                <a:ea typeface="微软雅黑" panose="020B0503020204020204" pitchFamily="34" charset="-122"/>
              </a:rPr>
              <a:t>19903461908</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a:extLst>
              <a:ext uri="{FF2B5EF4-FFF2-40B4-BE49-F238E27FC236}">
                <a16:creationId xmlns:a16="http://schemas.microsoft.com/office/drawing/2014/main" id="{6096742F-CC1E-4A64-81F4-AE04A9BC0C26}"/>
              </a:ext>
            </a:extLst>
          </p:cNvPr>
          <p:cNvSpPr>
            <a:spLocks noChangeArrowheads="1"/>
          </p:cNvSpPr>
          <p:nvPr/>
        </p:nvSpPr>
        <p:spPr bwMode="auto">
          <a:xfrm>
            <a:off x="7307371" y="5117014"/>
            <a:ext cx="4502635" cy="32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电话：</a:t>
            </a:r>
            <a:r>
              <a:rPr lang="en-US" altLang="zh-CN" sz="1400" dirty="0">
                <a:solidFill>
                  <a:srgbClr val="595959"/>
                </a:solidFill>
                <a:latin typeface="微软雅黑" panose="020B0503020204020204" pitchFamily="34" charset="-122"/>
                <a:ea typeface="微软雅黑" panose="020B0503020204020204" pitchFamily="34" charset="-122"/>
              </a:rPr>
              <a:t>19903461908</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788066" y="1181100"/>
            <a:ext cx="4040632" cy="4867276"/>
          </a:xfrm>
          <a:prstGeom prst="rect">
            <a:avLst/>
          </a:prstGeom>
        </p:spPr>
      </p:pic>
      <p:pic>
        <p:nvPicPr>
          <p:cNvPr id="22" name="Picture 1" descr="QQ图片201504240933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325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par>
                          <p:cTn id="23" fill="hold">
                            <p:stCondLst>
                              <p:cond delay="165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2650"/>
                            </p:stCondLst>
                            <p:childTnLst>
                              <p:par>
                                <p:cTn id="35" presetID="42"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par>
                          <p:cTn id="45" fill="hold">
                            <p:stCondLst>
                              <p:cond delay="3650"/>
                            </p:stCondLst>
                            <p:childTnLst>
                              <p:par>
                                <p:cTn id="46" presetID="42"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p:nvGrpSpPr>
        <p:grpSpPr>
          <a:xfrm>
            <a:off x="0" y="-90311"/>
            <a:ext cx="12192000" cy="7128935"/>
            <a:chOff x="0" y="-270935"/>
            <a:chExt cx="12192000" cy="7128935"/>
          </a:xfrm>
        </p:grpSpPr>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24175" b="216"/>
            <a:stretch/>
          </p:blipFill>
          <p:spPr>
            <a:xfrm>
              <a:off x="0" y="-270935"/>
              <a:ext cx="12192000" cy="5207002"/>
            </a:xfrm>
            <a:prstGeom prst="rect">
              <a:avLst/>
            </a:prstGeom>
          </p:spPr>
        </p:pic>
        <p:pic>
          <p:nvPicPr>
            <p:cNvPr id="9" name="图片 8"/>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84498" b="216"/>
            <a:stretch/>
          </p:blipFill>
          <p:spPr>
            <a:xfrm>
              <a:off x="0" y="3883378"/>
              <a:ext cx="12192000" cy="2974622"/>
            </a:xfrm>
            <a:prstGeom prst="rect">
              <a:avLst/>
            </a:prstGeom>
          </p:spPr>
        </p:pic>
      </p:grpSp>
      <p:sp>
        <p:nvSpPr>
          <p:cNvPr id="12" name="文本框 11"/>
          <p:cNvSpPr txBox="1"/>
          <p:nvPr/>
        </p:nvSpPr>
        <p:spPr>
          <a:xfrm>
            <a:off x="2117767" y="6146907"/>
            <a:ext cx="8615538" cy="646331"/>
          </a:xfrm>
          <a:prstGeom prst="rect">
            <a:avLst/>
          </a:prstGeom>
          <a:noFill/>
        </p:spPr>
        <p:txBody>
          <a:bodyPr wrap="square" rtlCol="0">
            <a:spAutoFit/>
          </a:bodyPr>
          <a:lstStyle/>
          <a:p>
            <a:r>
              <a:rPr lang="en-US" altLang="zh-CN" sz="3600" dirty="0">
                <a:solidFill>
                  <a:srgbClr val="A8C3DC"/>
                </a:solidFill>
                <a:latin typeface="微软雅黑" panose="020B0503020204020204" pitchFamily="34" charset="-122"/>
                <a:ea typeface="微软雅黑" panose="020B0503020204020204" pitchFamily="34" charset="-122"/>
              </a:rPr>
              <a:t> </a:t>
            </a:r>
            <a:r>
              <a:rPr lang="zh-CN" altLang="en-US" sz="3600" dirty="0">
                <a:solidFill>
                  <a:srgbClr val="A8C3DC"/>
                </a:solidFill>
                <a:latin typeface="微软雅黑" panose="020B0503020204020204" pitchFamily="34" charset="-122"/>
                <a:ea typeface="微软雅黑" panose="020B0503020204020204" pitchFamily="34" charset="-122"/>
              </a:rPr>
              <a:t>山西煜晋华兴通信科技股份有限公司</a:t>
            </a:r>
          </a:p>
        </p:txBody>
      </p:sp>
      <p:sp>
        <p:nvSpPr>
          <p:cNvPr id="13" name="文本框 12"/>
          <p:cNvSpPr txBox="1"/>
          <p:nvPr/>
        </p:nvSpPr>
        <p:spPr>
          <a:xfrm>
            <a:off x="2433918" y="4331861"/>
            <a:ext cx="7983237" cy="1569660"/>
          </a:xfrm>
          <a:prstGeom prst="rect">
            <a:avLst/>
          </a:prstGeom>
          <a:noFill/>
        </p:spPr>
        <p:txBody>
          <a:bodyPr wrap="square" rtlCol="0">
            <a:spAutoFit/>
          </a:bodyPr>
          <a:lstStyle/>
          <a:p>
            <a:r>
              <a:rPr lang="zh-CN" altLang="en-US" sz="9600" b="1" dirty="0">
                <a:solidFill>
                  <a:srgbClr val="51A1D4"/>
                </a:solidFill>
                <a:effectLst>
                  <a:outerShdw blurRad="50800" dist="38100" dir="16200000" rotWithShape="0">
                    <a:prstClr val="black">
                      <a:alpha val="40000"/>
                    </a:prstClr>
                  </a:outerShdw>
                </a:effectLst>
                <a:latin typeface="造字工房力黑（非商用）常规体" pitchFamily="50" charset="-122"/>
                <a:ea typeface="造字工房力黑（非商用）常规体" pitchFamily="50" charset="-122"/>
              </a:rPr>
              <a:t>欢迎各位加入</a:t>
            </a:r>
          </a:p>
        </p:txBody>
      </p:sp>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7037" y="-79736"/>
            <a:ext cx="1224963" cy="896038"/>
          </a:xfrm>
          <a:prstGeom prst="rect">
            <a:avLst/>
          </a:prstGeom>
        </p:spPr>
      </p:pic>
    </p:spTree>
    <p:extLst>
      <p:ext uri="{BB962C8B-B14F-4D97-AF65-F5344CB8AC3E}">
        <p14:creationId xmlns:p14="http://schemas.microsoft.com/office/powerpoint/2010/main" val="10005984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p:blipFill>
        <p:spPr>
          <a:xfrm>
            <a:off x="0" y="1"/>
            <a:ext cx="12192000" cy="4109156"/>
          </a:xfrm>
          <a:prstGeom prst="rect">
            <a:avLst/>
          </a:prstGeom>
        </p:spPr>
      </p:pic>
      <p:grpSp>
        <p:nvGrpSpPr>
          <p:cNvPr id="27" name="组合 26"/>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6FB7D4"/>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1</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23" name="矩形 22"/>
          <p:cNvSpPr>
            <a:spLocks noChangeArrowheads="1"/>
          </p:cNvSpPr>
          <p:nvPr/>
        </p:nvSpPr>
        <p:spPr bwMode="auto">
          <a:xfrm>
            <a:off x="5164515" y="5190401"/>
            <a:ext cx="2190343"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我们是谁</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3200" dirty="0">
                <a:solidFill>
                  <a:srgbClr val="6385A8"/>
                </a:solidFill>
                <a:latin typeface="微软雅黑" panose="020B0503020204020204" pitchFamily="34" charset="-122"/>
                <a:ea typeface="微软雅黑" panose="020B0503020204020204" pitchFamily="34" charset="-122"/>
              </a:rPr>
              <a:t>公司介绍</a:t>
            </a:r>
            <a:endParaRPr lang="en-US" altLang="zh-CN" sz="3200" dirty="0">
              <a:solidFill>
                <a:srgbClr val="6385A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21703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021291" y="268288"/>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公司简介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3" name="矩形 2"/>
          <p:cNvSpPr>
            <a:spLocks noChangeArrowheads="1"/>
          </p:cNvSpPr>
          <p:nvPr/>
        </p:nvSpPr>
        <p:spPr bwMode="auto">
          <a:xfrm>
            <a:off x="699911" y="1272646"/>
            <a:ext cx="10916355" cy="212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50000"/>
              </a:lnSpc>
            </a:pPr>
            <a:r>
              <a:rPr lang="zh-CN" altLang="en-US" dirty="0">
                <a:solidFill>
                  <a:srgbClr val="595959"/>
                </a:solidFill>
                <a:latin typeface="微软雅黑" panose="020B0503020204020204" pitchFamily="34" charset="-122"/>
                <a:ea typeface="微软雅黑" panose="020B0503020204020204" pitchFamily="34" charset="-122"/>
              </a:rPr>
              <a:t>山西煜晋华兴通信科技股份有限公司成立于二零零四年十一月十二日，注册资金</a:t>
            </a:r>
            <a:r>
              <a:rPr lang="en-US" altLang="zh-CN" dirty="0">
                <a:solidFill>
                  <a:srgbClr val="595959"/>
                </a:solidFill>
                <a:latin typeface="微软雅黑" panose="020B0503020204020204" pitchFamily="34" charset="-122"/>
                <a:ea typeface="微软雅黑" panose="020B0503020204020204" pitchFamily="34" charset="-122"/>
              </a:rPr>
              <a:t>3016</a:t>
            </a:r>
            <a:r>
              <a:rPr lang="zh-CN" altLang="en-US" dirty="0">
                <a:solidFill>
                  <a:srgbClr val="595959"/>
                </a:solidFill>
                <a:latin typeface="微软雅黑" panose="020B0503020204020204" pitchFamily="34" charset="-122"/>
                <a:ea typeface="微软雅黑" panose="020B0503020204020204" pitchFamily="34" charset="-122"/>
              </a:rPr>
              <a:t>万元，主要从事通信、风电项目投资建设维护；目前公司已集团化运作，设有全资子公司菲律宾华兴公司、山西森杰元科技有限公司、香蕉科技有限公司、云南沐人食品有限公司、大同晶都酒店管理有限公司；公司业务分布于菲律宾、加拿大、山东、河北、内蒙古、甘肃、宁夏、山西、湖南、浙江等；现有员工</a:t>
            </a:r>
            <a:r>
              <a:rPr lang="en-US" altLang="zh-CN" dirty="0">
                <a:solidFill>
                  <a:srgbClr val="595959"/>
                </a:solidFill>
                <a:latin typeface="微软雅黑" panose="020B0503020204020204" pitchFamily="34" charset="-122"/>
                <a:ea typeface="微软雅黑" panose="020B0503020204020204" pitchFamily="34" charset="-122"/>
              </a:rPr>
              <a:t>800</a:t>
            </a:r>
            <a:r>
              <a:rPr lang="zh-CN" altLang="en-US" dirty="0">
                <a:solidFill>
                  <a:srgbClr val="595959"/>
                </a:solidFill>
                <a:latin typeface="微软雅黑" panose="020B0503020204020204" pitchFamily="34" charset="-122"/>
                <a:ea typeface="微软雅黑" panose="020B0503020204020204" pitchFamily="34" charset="-122"/>
              </a:rPr>
              <a:t>余人，其中研究生学历</a:t>
            </a:r>
            <a:r>
              <a:rPr lang="en-US" altLang="zh-CN" dirty="0">
                <a:solidFill>
                  <a:srgbClr val="595959"/>
                </a:solidFill>
                <a:latin typeface="微软雅黑" panose="020B0503020204020204" pitchFamily="34" charset="-122"/>
                <a:ea typeface="微软雅黑" panose="020B0503020204020204" pitchFamily="34" charset="-122"/>
              </a:rPr>
              <a:t>10</a:t>
            </a:r>
            <a:r>
              <a:rPr lang="zh-CN" altLang="en-US" dirty="0">
                <a:solidFill>
                  <a:srgbClr val="595959"/>
                </a:solidFill>
                <a:latin typeface="微软雅黑" panose="020B0503020204020204" pitchFamily="34" charset="-122"/>
                <a:ea typeface="微软雅黑" panose="020B0503020204020204" pitchFamily="34" charset="-122"/>
              </a:rPr>
              <a:t>人，本科学历</a:t>
            </a:r>
            <a:r>
              <a:rPr lang="en-US" altLang="zh-CN" dirty="0">
                <a:solidFill>
                  <a:srgbClr val="595959"/>
                </a:solidFill>
                <a:latin typeface="微软雅黑" panose="020B0503020204020204" pitchFamily="34" charset="-122"/>
                <a:ea typeface="微软雅黑" panose="020B0503020204020204" pitchFamily="34" charset="-122"/>
              </a:rPr>
              <a:t>78</a:t>
            </a:r>
            <a:r>
              <a:rPr lang="zh-CN" altLang="en-US" dirty="0">
                <a:solidFill>
                  <a:srgbClr val="595959"/>
                </a:solidFill>
                <a:latin typeface="微软雅黑" panose="020B0503020204020204" pitchFamily="34" charset="-122"/>
                <a:ea typeface="微软雅黑" panose="020B0503020204020204" pitchFamily="34" charset="-122"/>
              </a:rPr>
              <a:t>人。</a:t>
            </a:r>
            <a:endParaRPr lang="zh-CN" altLang="en-US" dirty="0">
              <a:solidFill>
                <a:srgbClr val="595959"/>
              </a:solidFill>
              <a:latin typeface="方正细圆简体" pitchFamily="2" charset="-122"/>
              <a:ea typeface="方正细圆简体"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11" y="3872089"/>
            <a:ext cx="6333067" cy="2985911"/>
          </a:xfrm>
          <a:prstGeom prst="rect">
            <a:avLst/>
          </a:prstGeom>
        </p:spPr>
      </p:pic>
      <p:sp>
        <p:nvSpPr>
          <p:cNvPr id="8" name="矩形 7"/>
          <p:cNvSpPr/>
          <p:nvPr/>
        </p:nvSpPr>
        <p:spPr>
          <a:xfrm>
            <a:off x="7032977" y="3872089"/>
            <a:ext cx="4583289" cy="2985911"/>
          </a:xfrm>
          <a:prstGeom prst="rect">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6200000">
            <a:off x="7617179" y="2858909"/>
            <a:ext cx="2985911" cy="5012267"/>
          </a:xfrm>
          <a:prstGeom prst="rect">
            <a:avLst/>
          </a:prstGeom>
          <a:solidFill>
            <a:srgbClr val="0C67A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6200000">
            <a:off x="7724423" y="2966154"/>
            <a:ext cx="2985911" cy="4797779"/>
          </a:xfrm>
          <a:prstGeom prst="rect">
            <a:avLst/>
          </a:prstGeom>
          <a:solidFill>
            <a:srgbClr val="0C67A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315198" y="5495331"/>
            <a:ext cx="3904180" cy="1200329"/>
          </a:xfrm>
          <a:prstGeom prst="rect">
            <a:avLst/>
          </a:prstGeom>
          <a:noFill/>
        </p:spPr>
        <p:txBody>
          <a:bodyPr wrap="square" rtlCol="0">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山西煜晋华兴通信科技股份有限公司</a:t>
            </a:r>
          </a:p>
        </p:txBody>
      </p:sp>
      <p:pic>
        <p:nvPicPr>
          <p:cNvPr id="14" name="Picture 1" descr="QQ图片201504240933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955" y="83226"/>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9305" y="4327911"/>
            <a:ext cx="1595966" cy="1167420"/>
          </a:xfrm>
          <a:prstGeom prst="rect">
            <a:avLst/>
          </a:prstGeom>
        </p:spPr>
      </p:pic>
    </p:spTree>
    <p:extLst>
      <p:ext uri="{BB962C8B-B14F-4D97-AF65-F5344CB8AC3E}">
        <p14:creationId xmlns:p14="http://schemas.microsoft.com/office/powerpoint/2010/main" val="18779742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15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par>
                          <p:cTn id="29" fill="hold">
                            <p:stCondLst>
                              <p:cond delay="1650"/>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animBg="1"/>
      <p:bldP spid="11"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93589" y="1988466"/>
            <a:ext cx="3279068" cy="3296146"/>
          </a:xfrm>
          <a:prstGeom prst="ellipse">
            <a:avLst/>
          </a:prstGeom>
        </p:spPr>
      </p:pic>
      <p:sp>
        <p:nvSpPr>
          <p:cNvPr id="23557" name="空心弧 2"/>
          <p:cNvSpPr>
            <a:spLocks noChangeAspect="1" noChangeArrowheads="1"/>
          </p:cNvSpPr>
          <p:nvPr/>
        </p:nvSpPr>
        <p:spPr bwMode="auto">
          <a:xfrm>
            <a:off x="367419" y="1485724"/>
            <a:ext cx="4321175" cy="4319587"/>
          </a:xfrm>
          <a:custGeom>
            <a:avLst/>
            <a:gdLst>
              <a:gd name="T0" fmla="*/ 2162352 w 4320000"/>
              <a:gd name="T1" fmla="*/ 0 h 4320000"/>
              <a:gd name="T2" fmla="*/ 4324700 w 4320000"/>
              <a:gd name="T3" fmla="*/ 2159176 h 4320000"/>
              <a:gd name="T4" fmla="*/ 2162352 w 4320000"/>
              <a:gd name="T5" fmla="*/ 4318347 h 4320000"/>
              <a:gd name="T6" fmla="*/ 2162352 w 4320000"/>
              <a:gd name="T7" fmla="*/ 4188795 h 4320000"/>
              <a:gd name="T8" fmla="*/ 4194960 w 4320000"/>
              <a:gd name="T9" fmla="*/ 2159176 h 4320000"/>
              <a:gd name="T10" fmla="*/ 2162352 w 4320000"/>
              <a:gd name="T11" fmla="*/ 129552 h 4320000"/>
              <a:gd name="T12" fmla="*/ 2162352 w 4320000"/>
              <a:gd name="T13" fmla="*/ 0 h 4320000"/>
              <a:gd name="T14" fmla="*/ 0 60000 65536"/>
              <a:gd name="T15" fmla="*/ 0 60000 65536"/>
              <a:gd name="T16" fmla="*/ 0 60000 65536"/>
              <a:gd name="T17" fmla="*/ 0 60000 65536"/>
              <a:gd name="T18" fmla="*/ 0 60000 65536"/>
              <a:gd name="T19" fmla="*/ 0 60000 65536"/>
              <a:gd name="T20" fmla="*/ 0 60000 65536"/>
              <a:gd name="T21" fmla="*/ 0 w 4320000"/>
              <a:gd name="T22" fmla="*/ 0 h 4320000"/>
              <a:gd name="T23" fmla="*/ 4320000 w 4320000"/>
              <a:gd name="T24" fmla="*/ 4320000 h 43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bg1">
              <a:lumMod val="75000"/>
            </a:schemeClr>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nvGrpSpPr>
          <p:cNvPr id="3" name="组合 2">
            <a:extLst>
              <a:ext uri="{FF2B5EF4-FFF2-40B4-BE49-F238E27FC236}">
                <a16:creationId xmlns:a16="http://schemas.microsoft.com/office/drawing/2014/main" id="{8895CCF3-EB6B-4338-A063-1BF845744053}"/>
              </a:ext>
            </a:extLst>
          </p:cNvPr>
          <p:cNvGrpSpPr/>
          <p:nvPr/>
        </p:nvGrpSpPr>
        <p:grpSpPr>
          <a:xfrm>
            <a:off x="4315381" y="3055931"/>
            <a:ext cx="7281862" cy="900113"/>
            <a:chOff x="4320294" y="2611261"/>
            <a:chExt cx="7281862" cy="900113"/>
          </a:xfrm>
        </p:grpSpPr>
        <p:sp>
          <p:nvSpPr>
            <p:cNvPr id="23559" name="椭圆 6"/>
            <p:cNvSpPr>
              <a:spLocks noChangeAspect="1" noChangeArrowheads="1"/>
            </p:cNvSpPr>
            <p:nvPr/>
          </p:nvSpPr>
          <p:spPr bwMode="auto">
            <a:xfrm>
              <a:off x="4320294" y="2836686"/>
              <a:ext cx="450850" cy="449263"/>
            </a:xfrm>
            <a:prstGeom prst="ellipse">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3" name="椭圆 12"/>
            <p:cNvSpPr>
              <a:spLocks noChangeAspect="1" noChangeArrowheads="1"/>
            </p:cNvSpPr>
            <p:nvPr/>
          </p:nvSpPr>
          <p:spPr bwMode="auto">
            <a:xfrm>
              <a:off x="7582606" y="2611261"/>
              <a:ext cx="900113" cy="900113"/>
            </a:xfrm>
            <a:prstGeom prst="ellipse">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7" name="直接连接符 16"/>
            <p:cNvCxnSpPr>
              <a:cxnSpLocks noChangeShapeType="1"/>
              <a:stCxn id="23559" idx="6"/>
              <a:endCxn id="23563" idx="2"/>
            </p:cNvCxnSpPr>
            <p:nvPr/>
          </p:nvCxnSpPr>
          <p:spPr bwMode="auto">
            <a:xfrm>
              <a:off x="4771144" y="3060524"/>
              <a:ext cx="2811462" cy="0"/>
            </a:xfrm>
            <a:prstGeom prst="line">
              <a:avLst/>
            </a:prstGeom>
            <a:noFill/>
            <a:ln w="9525">
              <a:solidFill>
                <a:srgbClr val="BFBFBF"/>
              </a:solidFill>
              <a:round/>
              <a:headEnd/>
              <a:tailEnd/>
            </a:ln>
            <a:extLst>
              <a:ext uri="{909E8E84-426E-40DD-AFC4-6F175D3DCCD1}">
                <a14:hiddenFill xmlns:a14="http://schemas.microsoft.com/office/drawing/2010/main">
                  <a:noFill/>
                </a14:hiddenFill>
              </a:ext>
            </a:extLst>
          </p:spPr>
        </p:cxnSp>
        <p:sp>
          <p:nvSpPr>
            <p:cNvPr id="23572" name="文本框 23"/>
            <p:cNvSpPr txBox="1">
              <a:spLocks noChangeArrowheads="1"/>
            </p:cNvSpPr>
            <p:nvPr/>
          </p:nvSpPr>
          <p:spPr bwMode="auto">
            <a:xfrm>
              <a:off x="8482719" y="2611261"/>
              <a:ext cx="1005403" cy="37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2E75B6"/>
                  </a:solidFill>
                </a:rPr>
                <a:t>食品行业</a:t>
              </a:r>
            </a:p>
          </p:txBody>
        </p:sp>
        <p:sp>
          <p:nvSpPr>
            <p:cNvPr id="23575" name="文本框 26"/>
            <p:cNvSpPr txBox="1">
              <a:spLocks noChangeArrowheads="1"/>
            </p:cNvSpPr>
            <p:nvPr/>
          </p:nvSpPr>
          <p:spPr bwMode="auto">
            <a:xfrm>
              <a:off x="8484306" y="2911299"/>
              <a:ext cx="3117850" cy="32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rPr>
                <a:t>云南沐人食品有限公司</a:t>
              </a:r>
              <a:endParaRPr lang="zh-CN" altLang="en-US" sz="1400" dirty="0">
                <a:solidFill>
                  <a:srgbClr val="595959"/>
                </a:solidFill>
                <a:latin typeface="方正细圆简体" pitchFamily="2" charset="-122"/>
                <a:ea typeface="方正细圆简体" pitchFamily="2" charset="-122"/>
              </a:endParaRPr>
            </a:p>
          </p:txBody>
        </p:sp>
        <p:sp>
          <p:nvSpPr>
            <p:cNvPr id="23579" name="KSO_Shape"/>
            <p:cNvSpPr>
              <a:spLocks noChangeAspect="1" noChangeArrowheads="1"/>
            </p:cNvSpPr>
            <p:nvPr/>
          </p:nvSpPr>
          <p:spPr bwMode="auto">
            <a:xfrm>
              <a:off x="7834224" y="2807127"/>
              <a:ext cx="396875" cy="539750"/>
            </a:xfrm>
            <a:custGeom>
              <a:avLst/>
              <a:gdLst>
                <a:gd name="T0" fmla="*/ 10314 w 1122363"/>
                <a:gd name="T1" fmla="*/ 16351 h 1531938"/>
                <a:gd name="T2" fmla="*/ 10283 w 1122363"/>
                <a:gd name="T3" fmla="*/ 17031 h 1531938"/>
                <a:gd name="T4" fmla="*/ 9584 w 1122363"/>
                <a:gd name="T5" fmla="*/ 17446 h 1531938"/>
                <a:gd name="T6" fmla="*/ 7759 w 1122363"/>
                <a:gd name="T7" fmla="*/ 13257 h 1531938"/>
                <a:gd name="T8" fmla="*/ 7474 w 1122363"/>
                <a:gd name="T9" fmla="*/ 12643 h 1531938"/>
                <a:gd name="T10" fmla="*/ 7748 w 1122363"/>
                <a:gd name="T11" fmla="*/ 12216 h 1531938"/>
                <a:gd name="T12" fmla="*/ 8024 w 1122363"/>
                <a:gd name="T13" fmla="*/ 10671 h 1531938"/>
                <a:gd name="T14" fmla="*/ 6695 w 1122363"/>
                <a:gd name="T15" fmla="*/ 11157 h 1531938"/>
                <a:gd name="T16" fmla="*/ 5933 w 1122363"/>
                <a:gd name="T17" fmla="*/ 11887 h 1531938"/>
                <a:gd name="T18" fmla="*/ 5621 w 1122363"/>
                <a:gd name="T19" fmla="*/ 13247 h 1531938"/>
                <a:gd name="T20" fmla="*/ 6075 w 1122363"/>
                <a:gd name="T21" fmla="*/ 14320 h 1531938"/>
                <a:gd name="T22" fmla="*/ 7074 w 1122363"/>
                <a:gd name="T23" fmla="*/ 15036 h 1531938"/>
                <a:gd name="T24" fmla="*/ 8059 w 1122363"/>
                <a:gd name="T25" fmla="*/ 17438 h 1531938"/>
                <a:gd name="T26" fmla="*/ 6560 w 1122363"/>
                <a:gd name="T27" fmla="*/ 16858 h 1531938"/>
                <a:gd name="T28" fmla="*/ 7071 w 1122363"/>
                <a:gd name="T29" fmla="*/ 18626 h 1531938"/>
                <a:gd name="T30" fmla="*/ 9640 w 1122363"/>
                <a:gd name="T31" fmla="*/ 18913 h 1531938"/>
                <a:gd name="T32" fmla="*/ 10966 w 1122363"/>
                <a:gd name="T33" fmla="*/ 18507 h 1531938"/>
                <a:gd name="T34" fmla="*/ 11816 w 1122363"/>
                <a:gd name="T35" fmla="*/ 17808 h 1531938"/>
                <a:gd name="T36" fmla="*/ 12252 w 1122363"/>
                <a:gd name="T37" fmla="*/ 16763 h 1531938"/>
                <a:gd name="T38" fmla="*/ 12025 w 1122363"/>
                <a:gd name="T39" fmla="*/ 15428 h 1531938"/>
                <a:gd name="T40" fmla="*/ 10835 w 1122363"/>
                <a:gd name="T41" fmla="*/ 14365 h 1531938"/>
                <a:gd name="T42" fmla="*/ 9764 w 1122363"/>
                <a:gd name="T43" fmla="*/ 12205 h 1531938"/>
                <a:gd name="T44" fmla="*/ 11820 w 1122363"/>
                <a:gd name="T45" fmla="*/ 13236 h 1531938"/>
                <a:gd name="T46" fmla="*/ 10211 w 1122363"/>
                <a:gd name="T47" fmla="*/ 10768 h 1531938"/>
                <a:gd name="T48" fmla="*/ 9655 w 1122363"/>
                <a:gd name="T49" fmla="*/ 5759 h 1531938"/>
                <a:gd name="T50" fmla="*/ 12011 w 1122363"/>
                <a:gd name="T51" fmla="*/ 6388 h 1531938"/>
                <a:gd name="T52" fmla="*/ 13900 w 1122363"/>
                <a:gd name="T53" fmla="*/ 7839 h 1531938"/>
                <a:gd name="T54" fmla="*/ 15421 w 1122363"/>
                <a:gd name="T55" fmla="*/ 10164 h 1531938"/>
                <a:gd name="T56" fmla="*/ 16669 w 1122363"/>
                <a:gd name="T57" fmla="*/ 13408 h 1531938"/>
                <a:gd name="T58" fmla="*/ 17544 w 1122363"/>
                <a:gd name="T59" fmla="*/ 17273 h 1531938"/>
                <a:gd name="T60" fmla="*/ 17023 w 1122363"/>
                <a:gd name="T61" fmla="*/ 19801 h 1531938"/>
                <a:gd name="T62" fmla="*/ 15435 w 1122363"/>
                <a:gd name="T63" fmla="*/ 21688 h 1531938"/>
                <a:gd name="T64" fmla="*/ 13075 w 1122363"/>
                <a:gd name="T65" fmla="*/ 22933 h 1531938"/>
                <a:gd name="T66" fmla="*/ 10222 w 1122363"/>
                <a:gd name="T67" fmla="*/ 23538 h 1531938"/>
                <a:gd name="T68" fmla="*/ 7177 w 1122363"/>
                <a:gd name="T69" fmla="*/ 23503 h 1531938"/>
                <a:gd name="T70" fmla="*/ 4296 w 1122363"/>
                <a:gd name="T71" fmla="*/ 22775 h 1531938"/>
                <a:gd name="T72" fmla="*/ 1921 w 1122363"/>
                <a:gd name="T73" fmla="*/ 21384 h 1531938"/>
                <a:gd name="T74" fmla="*/ 393 w 1122363"/>
                <a:gd name="T75" fmla="*/ 19371 h 1531938"/>
                <a:gd name="T76" fmla="*/ 46 w 1122363"/>
                <a:gd name="T77" fmla="*/ 16763 h 1531938"/>
                <a:gd name="T78" fmla="*/ 1591 w 1122363"/>
                <a:gd name="T79" fmla="*/ 11873 h 1531938"/>
                <a:gd name="T80" fmla="*/ 2899 w 1122363"/>
                <a:gd name="T81" fmla="*/ 9210 h 1531938"/>
                <a:gd name="T82" fmla="*/ 4551 w 1122363"/>
                <a:gd name="T83" fmla="*/ 7214 h 1531938"/>
                <a:gd name="T84" fmla="*/ 6713 w 1122363"/>
                <a:gd name="T85" fmla="*/ 6018 h 1531938"/>
                <a:gd name="T86" fmla="*/ 7492 w 1122363"/>
                <a:gd name="T87" fmla="*/ 25 h 1531938"/>
                <a:gd name="T88" fmla="*/ 8628 w 1122363"/>
                <a:gd name="T89" fmla="*/ 462 h 1531938"/>
                <a:gd name="T90" fmla="*/ 9776 w 1122363"/>
                <a:gd name="T91" fmla="*/ 399 h 1531938"/>
                <a:gd name="T92" fmla="*/ 11090 w 1122363"/>
                <a:gd name="T93" fmla="*/ 4 h 1531938"/>
                <a:gd name="T94" fmla="*/ 11862 w 1122363"/>
                <a:gd name="T95" fmla="*/ 424 h 1531938"/>
                <a:gd name="T96" fmla="*/ 12457 w 1122363"/>
                <a:gd name="T97" fmla="*/ 1951 h 1531938"/>
                <a:gd name="T98" fmla="*/ 13173 w 1122363"/>
                <a:gd name="T99" fmla="*/ 2045 h 1531938"/>
                <a:gd name="T100" fmla="*/ 13725 w 1122363"/>
                <a:gd name="T101" fmla="*/ 1978 h 1531938"/>
                <a:gd name="T102" fmla="*/ 13357 w 1122363"/>
                <a:gd name="T103" fmla="*/ 3243 h 1531938"/>
                <a:gd name="T104" fmla="*/ 12294 w 1122363"/>
                <a:gd name="T105" fmla="*/ 4314 h 1531938"/>
                <a:gd name="T106" fmla="*/ 10506 w 1122363"/>
                <a:gd name="T107" fmla="*/ 5232 h 1531938"/>
                <a:gd name="T108" fmla="*/ 8260 w 1122363"/>
                <a:gd name="T109" fmla="*/ 5014 h 1531938"/>
                <a:gd name="T110" fmla="*/ 6967 w 1122363"/>
                <a:gd name="T111" fmla="*/ 5197 h 1531938"/>
                <a:gd name="T112" fmla="*/ 3936 w 1122363"/>
                <a:gd name="T113" fmla="*/ 2721 h 1531938"/>
                <a:gd name="T114" fmla="*/ 5154 w 1122363"/>
                <a:gd name="T115" fmla="*/ 2112 h 1531938"/>
                <a:gd name="T116" fmla="*/ 6096 w 1122363"/>
                <a:gd name="T117" fmla="*/ 1971 h 1531938"/>
                <a:gd name="T118" fmla="*/ 6521 w 1122363"/>
                <a:gd name="T119" fmla="*/ 676 h 1531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2363"/>
                <a:gd name="T181" fmla="*/ 0 h 1531938"/>
                <a:gd name="T182" fmla="*/ 1122363 w 1122363"/>
                <a:gd name="T183" fmla="*/ 1531938 h 15319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23583" name="文本框 34"/>
          <p:cNvSpPr txBox="1">
            <a:spLocks noChangeArrowheads="1"/>
          </p:cNvSpPr>
          <p:nvPr/>
        </p:nvSpPr>
        <p:spPr bwMode="auto">
          <a:xfrm>
            <a:off x="1486230" y="3269722"/>
            <a:ext cx="223651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4000" b="1" dirty="0">
                <a:solidFill>
                  <a:schemeClr val="bg1"/>
                </a:solidFill>
                <a:effectLst>
                  <a:outerShdw blurRad="38100" dist="38100" dir="2700000" algn="tl">
                    <a:srgbClr val="000000">
                      <a:alpha val="43137"/>
                    </a:srgbClr>
                  </a:outerShdw>
                </a:effectLst>
              </a:rPr>
              <a:t>核心产业</a:t>
            </a:r>
          </a:p>
        </p:txBody>
      </p:sp>
      <p:sp>
        <p:nvSpPr>
          <p:cNvPr id="32" name="矩形 31"/>
          <p:cNvSpPr>
            <a:spLocks noChangeArrowheads="1"/>
          </p:cNvSpPr>
          <p:nvPr/>
        </p:nvSpPr>
        <p:spPr bwMode="auto">
          <a:xfrm>
            <a:off x="1066447" y="268288"/>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公司产业结构</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A92DE892-B7A6-4C72-98F4-85D2984BE0D2}"/>
              </a:ext>
            </a:extLst>
          </p:cNvPr>
          <p:cNvGrpSpPr/>
          <p:nvPr/>
        </p:nvGrpSpPr>
        <p:grpSpPr>
          <a:xfrm>
            <a:off x="3413818" y="4850621"/>
            <a:ext cx="7216775" cy="966788"/>
            <a:chOff x="3421769" y="1376186"/>
            <a:chExt cx="7216775" cy="966788"/>
          </a:xfrm>
        </p:grpSpPr>
        <p:sp>
          <p:nvSpPr>
            <p:cNvPr id="23558" name="椭圆 5"/>
            <p:cNvSpPr>
              <a:spLocks noChangeAspect="1" noChangeArrowheads="1"/>
            </p:cNvSpPr>
            <p:nvPr/>
          </p:nvSpPr>
          <p:spPr bwMode="auto">
            <a:xfrm>
              <a:off x="3421769" y="1668286"/>
              <a:ext cx="449262" cy="449263"/>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dirty="0">
                <a:solidFill>
                  <a:srgbClr val="FFFFFF"/>
                </a:solidFill>
              </a:endParaRPr>
            </a:p>
          </p:txBody>
        </p:sp>
        <p:sp>
          <p:nvSpPr>
            <p:cNvPr id="23562" name="椭圆 11"/>
            <p:cNvSpPr>
              <a:spLocks noChangeAspect="1" noChangeArrowheads="1"/>
            </p:cNvSpPr>
            <p:nvPr/>
          </p:nvSpPr>
          <p:spPr bwMode="auto">
            <a:xfrm>
              <a:off x="5877631" y="1442861"/>
              <a:ext cx="900113" cy="900113"/>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6" name="直接连接符 4"/>
            <p:cNvCxnSpPr>
              <a:cxnSpLocks noChangeShapeType="1"/>
              <a:stCxn id="23558" idx="6"/>
              <a:endCxn id="23562" idx="2"/>
            </p:cNvCxnSpPr>
            <p:nvPr/>
          </p:nvCxnSpPr>
          <p:spPr bwMode="auto">
            <a:xfrm>
              <a:off x="3871031" y="1893711"/>
              <a:ext cx="2006600" cy="0"/>
            </a:xfrm>
            <a:prstGeom prst="line">
              <a:avLst/>
            </a:prstGeom>
            <a:noFill/>
            <a:ln w="9525">
              <a:solidFill>
                <a:srgbClr val="BFBFBF"/>
              </a:solidFill>
              <a:round/>
              <a:headEnd/>
              <a:tailEnd/>
            </a:ln>
            <a:extLst>
              <a:ext uri="{909E8E84-426E-40DD-AFC4-6F175D3DCCD1}">
                <a14:hiddenFill xmlns:a14="http://schemas.microsoft.com/office/drawing/2010/main">
                  <a:noFill/>
                </a14:hiddenFill>
              </a:ext>
            </a:extLst>
          </p:spPr>
        </p:cxnSp>
        <p:sp>
          <p:nvSpPr>
            <p:cNvPr id="23570" name="文本框 21"/>
            <p:cNvSpPr txBox="1">
              <a:spLocks noChangeArrowheads="1"/>
            </p:cNvSpPr>
            <p:nvPr/>
          </p:nvSpPr>
          <p:spPr bwMode="auto">
            <a:xfrm>
              <a:off x="6777744" y="1376186"/>
              <a:ext cx="1005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6FB7D4"/>
                  </a:solidFill>
                </a:rPr>
                <a:t>酒店行业</a:t>
              </a:r>
            </a:p>
          </p:txBody>
        </p:sp>
        <p:sp>
          <p:nvSpPr>
            <p:cNvPr id="23574" name="文本框 25"/>
            <p:cNvSpPr txBox="1">
              <a:spLocks noChangeArrowheads="1"/>
            </p:cNvSpPr>
            <p:nvPr/>
          </p:nvSpPr>
          <p:spPr bwMode="auto">
            <a:xfrm>
              <a:off x="6777744" y="1742899"/>
              <a:ext cx="38608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rPr>
                <a:t>山西省大同市内酒店场所</a:t>
              </a:r>
              <a:endParaRPr lang="zh-CN" altLang="en-US" sz="1400" dirty="0">
                <a:solidFill>
                  <a:srgbClr val="595959"/>
                </a:solidFill>
                <a:latin typeface="方正细圆简体" pitchFamily="2" charset="-122"/>
                <a:ea typeface="方正细圆简体" pitchFamily="2" charset="-122"/>
              </a:endParaRPr>
            </a:p>
          </p:txBody>
        </p:sp>
        <p:sp>
          <p:nvSpPr>
            <p:cNvPr id="36" name="big-building_58097"/>
            <p:cNvSpPr>
              <a:spLocks noChangeAspect="1"/>
            </p:cNvSpPr>
            <p:nvPr/>
          </p:nvSpPr>
          <p:spPr bwMode="auto">
            <a:xfrm>
              <a:off x="6022845" y="1536186"/>
              <a:ext cx="609685" cy="608062"/>
            </a:xfrm>
            <a:custGeom>
              <a:avLst/>
              <a:gdLst>
                <a:gd name="connsiteX0" fmla="*/ 526247 w 609614"/>
                <a:gd name="connsiteY0" fmla="*/ 511962 h 607992"/>
                <a:gd name="connsiteX1" fmla="*/ 520642 w 609614"/>
                <a:gd name="connsiteY1" fmla="*/ 517511 h 607992"/>
                <a:gd name="connsiteX2" fmla="*/ 520642 w 609614"/>
                <a:gd name="connsiteY2" fmla="*/ 532278 h 607992"/>
                <a:gd name="connsiteX3" fmla="*/ 526247 w 609614"/>
                <a:gd name="connsiteY3" fmla="*/ 537874 h 607992"/>
                <a:gd name="connsiteX4" fmla="*/ 558982 w 609614"/>
                <a:gd name="connsiteY4" fmla="*/ 537874 h 607992"/>
                <a:gd name="connsiteX5" fmla="*/ 564587 w 609614"/>
                <a:gd name="connsiteY5" fmla="*/ 532278 h 607992"/>
                <a:gd name="connsiteX6" fmla="*/ 564587 w 609614"/>
                <a:gd name="connsiteY6" fmla="*/ 517511 h 607992"/>
                <a:gd name="connsiteX7" fmla="*/ 558982 w 609614"/>
                <a:gd name="connsiteY7" fmla="*/ 511962 h 607992"/>
                <a:gd name="connsiteX8" fmla="*/ 466760 w 609614"/>
                <a:gd name="connsiteY8" fmla="*/ 511962 h 607992"/>
                <a:gd name="connsiteX9" fmla="*/ 461155 w 609614"/>
                <a:gd name="connsiteY9" fmla="*/ 517511 h 607992"/>
                <a:gd name="connsiteX10" fmla="*/ 461155 w 609614"/>
                <a:gd name="connsiteY10" fmla="*/ 532278 h 607992"/>
                <a:gd name="connsiteX11" fmla="*/ 466760 w 609614"/>
                <a:gd name="connsiteY11" fmla="*/ 537874 h 607992"/>
                <a:gd name="connsiteX12" fmla="*/ 499542 w 609614"/>
                <a:gd name="connsiteY12" fmla="*/ 537874 h 607992"/>
                <a:gd name="connsiteX13" fmla="*/ 505147 w 609614"/>
                <a:gd name="connsiteY13" fmla="*/ 532278 h 607992"/>
                <a:gd name="connsiteX14" fmla="*/ 505147 w 609614"/>
                <a:gd name="connsiteY14" fmla="*/ 517511 h 607992"/>
                <a:gd name="connsiteX15" fmla="*/ 499542 w 609614"/>
                <a:gd name="connsiteY15" fmla="*/ 511962 h 607992"/>
                <a:gd name="connsiteX16" fmla="*/ 407320 w 609614"/>
                <a:gd name="connsiteY16" fmla="*/ 511962 h 607992"/>
                <a:gd name="connsiteX17" fmla="*/ 401715 w 609614"/>
                <a:gd name="connsiteY17" fmla="*/ 517511 h 607992"/>
                <a:gd name="connsiteX18" fmla="*/ 401715 w 609614"/>
                <a:gd name="connsiteY18" fmla="*/ 532278 h 607992"/>
                <a:gd name="connsiteX19" fmla="*/ 407320 w 609614"/>
                <a:gd name="connsiteY19" fmla="*/ 537874 h 607992"/>
                <a:gd name="connsiteX20" fmla="*/ 440102 w 609614"/>
                <a:gd name="connsiteY20" fmla="*/ 537874 h 607992"/>
                <a:gd name="connsiteX21" fmla="*/ 445706 w 609614"/>
                <a:gd name="connsiteY21" fmla="*/ 532278 h 607992"/>
                <a:gd name="connsiteX22" fmla="*/ 445706 w 609614"/>
                <a:gd name="connsiteY22" fmla="*/ 517511 h 607992"/>
                <a:gd name="connsiteX23" fmla="*/ 440102 w 609614"/>
                <a:gd name="connsiteY23" fmla="*/ 511962 h 607992"/>
                <a:gd name="connsiteX24" fmla="*/ 360456 w 609614"/>
                <a:gd name="connsiteY24" fmla="*/ 511962 h 607992"/>
                <a:gd name="connsiteX25" fmla="*/ 354851 w 609614"/>
                <a:gd name="connsiteY25" fmla="*/ 517511 h 607992"/>
                <a:gd name="connsiteX26" fmla="*/ 354851 w 609614"/>
                <a:gd name="connsiteY26" fmla="*/ 532278 h 607992"/>
                <a:gd name="connsiteX27" fmla="*/ 360456 w 609614"/>
                <a:gd name="connsiteY27" fmla="*/ 537874 h 607992"/>
                <a:gd name="connsiteX28" fmla="*/ 380662 w 609614"/>
                <a:gd name="connsiteY28" fmla="*/ 537874 h 607992"/>
                <a:gd name="connsiteX29" fmla="*/ 386219 w 609614"/>
                <a:gd name="connsiteY29" fmla="*/ 532278 h 607992"/>
                <a:gd name="connsiteX30" fmla="*/ 386219 w 609614"/>
                <a:gd name="connsiteY30" fmla="*/ 517511 h 607992"/>
                <a:gd name="connsiteX31" fmla="*/ 380662 w 609614"/>
                <a:gd name="connsiteY31" fmla="*/ 511962 h 607992"/>
                <a:gd name="connsiteX32" fmla="*/ 279020 w 609614"/>
                <a:gd name="connsiteY32" fmla="*/ 511962 h 607992"/>
                <a:gd name="connsiteX33" fmla="*/ 273415 w 609614"/>
                <a:gd name="connsiteY33" fmla="*/ 517511 h 607992"/>
                <a:gd name="connsiteX34" fmla="*/ 273415 w 609614"/>
                <a:gd name="connsiteY34" fmla="*/ 572910 h 607992"/>
                <a:gd name="connsiteX35" fmla="*/ 279020 w 609614"/>
                <a:gd name="connsiteY35" fmla="*/ 578506 h 607992"/>
                <a:gd name="connsiteX36" fmla="*/ 330594 w 609614"/>
                <a:gd name="connsiteY36" fmla="*/ 578506 h 607992"/>
                <a:gd name="connsiteX37" fmla="*/ 336199 w 609614"/>
                <a:gd name="connsiteY37" fmla="*/ 572910 h 607992"/>
                <a:gd name="connsiteX38" fmla="*/ 336199 w 609614"/>
                <a:gd name="connsiteY38" fmla="*/ 517511 h 607992"/>
                <a:gd name="connsiteX39" fmla="*/ 330594 w 609614"/>
                <a:gd name="connsiteY39" fmla="*/ 511962 h 607992"/>
                <a:gd name="connsiteX40" fmla="*/ 228953 w 609614"/>
                <a:gd name="connsiteY40" fmla="*/ 511962 h 607992"/>
                <a:gd name="connsiteX41" fmla="*/ 223395 w 609614"/>
                <a:gd name="connsiteY41" fmla="*/ 517511 h 607992"/>
                <a:gd name="connsiteX42" fmla="*/ 223395 w 609614"/>
                <a:gd name="connsiteY42" fmla="*/ 532278 h 607992"/>
                <a:gd name="connsiteX43" fmla="*/ 228953 w 609614"/>
                <a:gd name="connsiteY43" fmla="*/ 537874 h 607992"/>
                <a:gd name="connsiteX44" fmla="*/ 249159 w 609614"/>
                <a:gd name="connsiteY44" fmla="*/ 537874 h 607992"/>
                <a:gd name="connsiteX45" fmla="*/ 254763 w 609614"/>
                <a:gd name="connsiteY45" fmla="*/ 532278 h 607992"/>
                <a:gd name="connsiteX46" fmla="*/ 254763 w 609614"/>
                <a:gd name="connsiteY46" fmla="*/ 517511 h 607992"/>
                <a:gd name="connsiteX47" fmla="*/ 249159 w 609614"/>
                <a:gd name="connsiteY47" fmla="*/ 511962 h 607992"/>
                <a:gd name="connsiteX48" fmla="*/ 169512 w 609614"/>
                <a:gd name="connsiteY48" fmla="*/ 511962 h 607992"/>
                <a:gd name="connsiteX49" fmla="*/ 163908 w 609614"/>
                <a:gd name="connsiteY49" fmla="*/ 517511 h 607992"/>
                <a:gd name="connsiteX50" fmla="*/ 163908 w 609614"/>
                <a:gd name="connsiteY50" fmla="*/ 532278 h 607992"/>
                <a:gd name="connsiteX51" fmla="*/ 169512 w 609614"/>
                <a:gd name="connsiteY51" fmla="*/ 537874 h 607992"/>
                <a:gd name="connsiteX52" fmla="*/ 202294 w 609614"/>
                <a:gd name="connsiteY52" fmla="*/ 537874 h 607992"/>
                <a:gd name="connsiteX53" fmla="*/ 207899 w 609614"/>
                <a:gd name="connsiteY53" fmla="*/ 532278 h 607992"/>
                <a:gd name="connsiteX54" fmla="*/ 207899 w 609614"/>
                <a:gd name="connsiteY54" fmla="*/ 517511 h 607992"/>
                <a:gd name="connsiteX55" fmla="*/ 202294 w 609614"/>
                <a:gd name="connsiteY55" fmla="*/ 511962 h 607992"/>
                <a:gd name="connsiteX56" fmla="*/ 110072 w 609614"/>
                <a:gd name="connsiteY56" fmla="*/ 511962 h 607992"/>
                <a:gd name="connsiteX57" fmla="*/ 104467 w 609614"/>
                <a:gd name="connsiteY57" fmla="*/ 517511 h 607992"/>
                <a:gd name="connsiteX58" fmla="*/ 104467 w 609614"/>
                <a:gd name="connsiteY58" fmla="*/ 532278 h 607992"/>
                <a:gd name="connsiteX59" fmla="*/ 110072 w 609614"/>
                <a:gd name="connsiteY59" fmla="*/ 537874 h 607992"/>
                <a:gd name="connsiteX60" fmla="*/ 142854 w 609614"/>
                <a:gd name="connsiteY60" fmla="*/ 537874 h 607992"/>
                <a:gd name="connsiteX61" fmla="*/ 148412 w 609614"/>
                <a:gd name="connsiteY61" fmla="*/ 532278 h 607992"/>
                <a:gd name="connsiteX62" fmla="*/ 148412 w 609614"/>
                <a:gd name="connsiteY62" fmla="*/ 517511 h 607992"/>
                <a:gd name="connsiteX63" fmla="*/ 142854 w 609614"/>
                <a:gd name="connsiteY63" fmla="*/ 511962 h 607992"/>
                <a:gd name="connsiteX64" fmla="*/ 50632 w 609614"/>
                <a:gd name="connsiteY64" fmla="*/ 511962 h 607992"/>
                <a:gd name="connsiteX65" fmla="*/ 45027 w 609614"/>
                <a:gd name="connsiteY65" fmla="*/ 517511 h 607992"/>
                <a:gd name="connsiteX66" fmla="*/ 45027 w 609614"/>
                <a:gd name="connsiteY66" fmla="*/ 532278 h 607992"/>
                <a:gd name="connsiteX67" fmla="*/ 50632 w 609614"/>
                <a:gd name="connsiteY67" fmla="*/ 537874 h 607992"/>
                <a:gd name="connsiteX68" fmla="*/ 83367 w 609614"/>
                <a:gd name="connsiteY68" fmla="*/ 537874 h 607992"/>
                <a:gd name="connsiteX69" fmla="*/ 88972 w 609614"/>
                <a:gd name="connsiteY69" fmla="*/ 532278 h 607992"/>
                <a:gd name="connsiteX70" fmla="*/ 88972 w 609614"/>
                <a:gd name="connsiteY70" fmla="*/ 517511 h 607992"/>
                <a:gd name="connsiteX71" fmla="*/ 83367 w 609614"/>
                <a:gd name="connsiteY71" fmla="*/ 511962 h 607992"/>
                <a:gd name="connsiteX72" fmla="*/ 526247 w 609614"/>
                <a:gd name="connsiteY72" fmla="*/ 470766 h 607992"/>
                <a:gd name="connsiteX73" fmla="*/ 520642 w 609614"/>
                <a:gd name="connsiteY73" fmla="*/ 476362 h 607992"/>
                <a:gd name="connsiteX74" fmla="*/ 520642 w 609614"/>
                <a:gd name="connsiteY74" fmla="*/ 491082 h 607992"/>
                <a:gd name="connsiteX75" fmla="*/ 526247 w 609614"/>
                <a:gd name="connsiteY75" fmla="*/ 496678 h 607992"/>
                <a:gd name="connsiteX76" fmla="*/ 558982 w 609614"/>
                <a:gd name="connsiteY76" fmla="*/ 496678 h 607992"/>
                <a:gd name="connsiteX77" fmla="*/ 564587 w 609614"/>
                <a:gd name="connsiteY77" fmla="*/ 491082 h 607992"/>
                <a:gd name="connsiteX78" fmla="*/ 564587 w 609614"/>
                <a:gd name="connsiteY78" fmla="*/ 476362 h 607992"/>
                <a:gd name="connsiteX79" fmla="*/ 558982 w 609614"/>
                <a:gd name="connsiteY79" fmla="*/ 470766 h 607992"/>
                <a:gd name="connsiteX80" fmla="*/ 466760 w 609614"/>
                <a:gd name="connsiteY80" fmla="*/ 470766 h 607992"/>
                <a:gd name="connsiteX81" fmla="*/ 461155 w 609614"/>
                <a:gd name="connsiteY81" fmla="*/ 476362 h 607992"/>
                <a:gd name="connsiteX82" fmla="*/ 461155 w 609614"/>
                <a:gd name="connsiteY82" fmla="*/ 491082 h 607992"/>
                <a:gd name="connsiteX83" fmla="*/ 466760 w 609614"/>
                <a:gd name="connsiteY83" fmla="*/ 496678 h 607992"/>
                <a:gd name="connsiteX84" fmla="*/ 499542 w 609614"/>
                <a:gd name="connsiteY84" fmla="*/ 496678 h 607992"/>
                <a:gd name="connsiteX85" fmla="*/ 505147 w 609614"/>
                <a:gd name="connsiteY85" fmla="*/ 491082 h 607992"/>
                <a:gd name="connsiteX86" fmla="*/ 505147 w 609614"/>
                <a:gd name="connsiteY86" fmla="*/ 476362 h 607992"/>
                <a:gd name="connsiteX87" fmla="*/ 499542 w 609614"/>
                <a:gd name="connsiteY87" fmla="*/ 470766 h 607992"/>
                <a:gd name="connsiteX88" fmla="*/ 407320 w 609614"/>
                <a:gd name="connsiteY88" fmla="*/ 470766 h 607992"/>
                <a:gd name="connsiteX89" fmla="*/ 401715 w 609614"/>
                <a:gd name="connsiteY89" fmla="*/ 476362 h 607992"/>
                <a:gd name="connsiteX90" fmla="*/ 401715 w 609614"/>
                <a:gd name="connsiteY90" fmla="*/ 491082 h 607992"/>
                <a:gd name="connsiteX91" fmla="*/ 407320 w 609614"/>
                <a:gd name="connsiteY91" fmla="*/ 496678 h 607992"/>
                <a:gd name="connsiteX92" fmla="*/ 440102 w 609614"/>
                <a:gd name="connsiteY92" fmla="*/ 496678 h 607992"/>
                <a:gd name="connsiteX93" fmla="*/ 445706 w 609614"/>
                <a:gd name="connsiteY93" fmla="*/ 491082 h 607992"/>
                <a:gd name="connsiteX94" fmla="*/ 445706 w 609614"/>
                <a:gd name="connsiteY94" fmla="*/ 476362 h 607992"/>
                <a:gd name="connsiteX95" fmla="*/ 440102 w 609614"/>
                <a:gd name="connsiteY95" fmla="*/ 470766 h 607992"/>
                <a:gd name="connsiteX96" fmla="*/ 347880 w 609614"/>
                <a:gd name="connsiteY96" fmla="*/ 470766 h 607992"/>
                <a:gd name="connsiteX97" fmla="*/ 342275 w 609614"/>
                <a:gd name="connsiteY97" fmla="*/ 476362 h 607992"/>
                <a:gd name="connsiteX98" fmla="*/ 342275 w 609614"/>
                <a:gd name="connsiteY98" fmla="*/ 491082 h 607992"/>
                <a:gd name="connsiteX99" fmla="*/ 347880 w 609614"/>
                <a:gd name="connsiteY99" fmla="*/ 496678 h 607992"/>
                <a:gd name="connsiteX100" fmla="*/ 380662 w 609614"/>
                <a:gd name="connsiteY100" fmla="*/ 496678 h 607992"/>
                <a:gd name="connsiteX101" fmla="*/ 386219 w 609614"/>
                <a:gd name="connsiteY101" fmla="*/ 491082 h 607992"/>
                <a:gd name="connsiteX102" fmla="*/ 386219 w 609614"/>
                <a:gd name="connsiteY102" fmla="*/ 476362 h 607992"/>
                <a:gd name="connsiteX103" fmla="*/ 380662 w 609614"/>
                <a:gd name="connsiteY103" fmla="*/ 470766 h 607992"/>
                <a:gd name="connsiteX104" fmla="*/ 288440 w 609614"/>
                <a:gd name="connsiteY104" fmla="*/ 470766 h 607992"/>
                <a:gd name="connsiteX105" fmla="*/ 282835 w 609614"/>
                <a:gd name="connsiteY105" fmla="*/ 476362 h 607992"/>
                <a:gd name="connsiteX106" fmla="*/ 282835 w 609614"/>
                <a:gd name="connsiteY106" fmla="*/ 491082 h 607992"/>
                <a:gd name="connsiteX107" fmla="*/ 288440 w 609614"/>
                <a:gd name="connsiteY107" fmla="*/ 496678 h 607992"/>
                <a:gd name="connsiteX108" fmla="*/ 321174 w 609614"/>
                <a:gd name="connsiteY108" fmla="*/ 496678 h 607992"/>
                <a:gd name="connsiteX109" fmla="*/ 326779 w 609614"/>
                <a:gd name="connsiteY109" fmla="*/ 491082 h 607992"/>
                <a:gd name="connsiteX110" fmla="*/ 326779 w 609614"/>
                <a:gd name="connsiteY110" fmla="*/ 476362 h 607992"/>
                <a:gd name="connsiteX111" fmla="*/ 321174 w 609614"/>
                <a:gd name="connsiteY111" fmla="*/ 470766 h 607992"/>
                <a:gd name="connsiteX112" fmla="*/ 228953 w 609614"/>
                <a:gd name="connsiteY112" fmla="*/ 470766 h 607992"/>
                <a:gd name="connsiteX113" fmla="*/ 223395 w 609614"/>
                <a:gd name="connsiteY113" fmla="*/ 476362 h 607992"/>
                <a:gd name="connsiteX114" fmla="*/ 223395 w 609614"/>
                <a:gd name="connsiteY114" fmla="*/ 491082 h 607992"/>
                <a:gd name="connsiteX115" fmla="*/ 228953 w 609614"/>
                <a:gd name="connsiteY115" fmla="*/ 496678 h 607992"/>
                <a:gd name="connsiteX116" fmla="*/ 261734 w 609614"/>
                <a:gd name="connsiteY116" fmla="*/ 496678 h 607992"/>
                <a:gd name="connsiteX117" fmla="*/ 267339 w 609614"/>
                <a:gd name="connsiteY117" fmla="*/ 491082 h 607992"/>
                <a:gd name="connsiteX118" fmla="*/ 267339 w 609614"/>
                <a:gd name="connsiteY118" fmla="*/ 476362 h 607992"/>
                <a:gd name="connsiteX119" fmla="*/ 261734 w 609614"/>
                <a:gd name="connsiteY119" fmla="*/ 470766 h 607992"/>
                <a:gd name="connsiteX120" fmla="*/ 169512 w 609614"/>
                <a:gd name="connsiteY120" fmla="*/ 470766 h 607992"/>
                <a:gd name="connsiteX121" fmla="*/ 163908 w 609614"/>
                <a:gd name="connsiteY121" fmla="*/ 476362 h 607992"/>
                <a:gd name="connsiteX122" fmla="*/ 163908 w 609614"/>
                <a:gd name="connsiteY122" fmla="*/ 491082 h 607992"/>
                <a:gd name="connsiteX123" fmla="*/ 169512 w 609614"/>
                <a:gd name="connsiteY123" fmla="*/ 496678 h 607992"/>
                <a:gd name="connsiteX124" fmla="*/ 202294 w 609614"/>
                <a:gd name="connsiteY124" fmla="*/ 496678 h 607992"/>
                <a:gd name="connsiteX125" fmla="*/ 207899 w 609614"/>
                <a:gd name="connsiteY125" fmla="*/ 491082 h 607992"/>
                <a:gd name="connsiteX126" fmla="*/ 207899 w 609614"/>
                <a:gd name="connsiteY126" fmla="*/ 476362 h 607992"/>
                <a:gd name="connsiteX127" fmla="*/ 202294 w 609614"/>
                <a:gd name="connsiteY127" fmla="*/ 470766 h 607992"/>
                <a:gd name="connsiteX128" fmla="*/ 110072 w 609614"/>
                <a:gd name="connsiteY128" fmla="*/ 470766 h 607992"/>
                <a:gd name="connsiteX129" fmla="*/ 104467 w 609614"/>
                <a:gd name="connsiteY129" fmla="*/ 476362 h 607992"/>
                <a:gd name="connsiteX130" fmla="*/ 104467 w 609614"/>
                <a:gd name="connsiteY130" fmla="*/ 491082 h 607992"/>
                <a:gd name="connsiteX131" fmla="*/ 110072 w 609614"/>
                <a:gd name="connsiteY131" fmla="*/ 496678 h 607992"/>
                <a:gd name="connsiteX132" fmla="*/ 142854 w 609614"/>
                <a:gd name="connsiteY132" fmla="*/ 496678 h 607992"/>
                <a:gd name="connsiteX133" fmla="*/ 148412 w 609614"/>
                <a:gd name="connsiteY133" fmla="*/ 491082 h 607992"/>
                <a:gd name="connsiteX134" fmla="*/ 148412 w 609614"/>
                <a:gd name="connsiteY134" fmla="*/ 476362 h 607992"/>
                <a:gd name="connsiteX135" fmla="*/ 142854 w 609614"/>
                <a:gd name="connsiteY135" fmla="*/ 470766 h 607992"/>
                <a:gd name="connsiteX136" fmla="*/ 50632 w 609614"/>
                <a:gd name="connsiteY136" fmla="*/ 470766 h 607992"/>
                <a:gd name="connsiteX137" fmla="*/ 45027 w 609614"/>
                <a:gd name="connsiteY137" fmla="*/ 476362 h 607992"/>
                <a:gd name="connsiteX138" fmla="*/ 45027 w 609614"/>
                <a:gd name="connsiteY138" fmla="*/ 491082 h 607992"/>
                <a:gd name="connsiteX139" fmla="*/ 50632 w 609614"/>
                <a:gd name="connsiteY139" fmla="*/ 496678 h 607992"/>
                <a:gd name="connsiteX140" fmla="*/ 83367 w 609614"/>
                <a:gd name="connsiteY140" fmla="*/ 496678 h 607992"/>
                <a:gd name="connsiteX141" fmla="*/ 88972 w 609614"/>
                <a:gd name="connsiteY141" fmla="*/ 491082 h 607992"/>
                <a:gd name="connsiteX142" fmla="*/ 88972 w 609614"/>
                <a:gd name="connsiteY142" fmla="*/ 476362 h 607992"/>
                <a:gd name="connsiteX143" fmla="*/ 83367 w 609614"/>
                <a:gd name="connsiteY143" fmla="*/ 470766 h 607992"/>
                <a:gd name="connsiteX144" fmla="*/ 364082 w 609614"/>
                <a:gd name="connsiteY144" fmla="*/ 413910 h 607992"/>
                <a:gd name="connsiteX145" fmla="*/ 358525 w 609614"/>
                <a:gd name="connsiteY145" fmla="*/ 419506 h 607992"/>
                <a:gd name="connsiteX146" fmla="*/ 358525 w 609614"/>
                <a:gd name="connsiteY146" fmla="*/ 445324 h 607992"/>
                <a:gd name="connsiteX147" fmla="*/ 364082 w 609614"/>
                <a:gd name="connsiteY147" fmla="*/ 450920 h 607992"/>
                <a:gd name="connsiteX148" fmla="*/ 398136 w 609614"/>
                <a:gd name="connsiteY148" fmla="*/ 450920 h 607992"/>
                <a:gd name="connsiteX149" fmla="*/ 403740 w 609614"/>
                <a:gd name="connsiteY149" fmla="*/ 445324 h 607992"/>
                <a:gd name="connsiteX150" fmla="*/ 403740 w 609614"/>
                <a:gd name="connsiteY150" fmla="*/ 419506 h 607992"/>
                <a:gd name="connsiteX151" fmla="*/ 398136 w 609614"/>
                <a:gd name="connsiteY151" fmla="*/ 413910 h 607992"/>
                <a:gd name="connsiteX152" fmla="*/ 287168 w 609614"/>
                <a:gd name="connsiteY152" fmla="*/ 413910 h 607992"/>
                <a:gd name="connsiteX153" fmla="*/ 281563 w 609614"/>
                <a:gd name="connsiteY153" fmla="*/ 419506 h 607992"/>
                <a:gd name="connsiteX154" fmla="*/ 281563 w 609614"/>
                <a:gd name="connsiteY154" fmla="*/ 445324 h 607992"/>
                <a:gd name="connsiteX155" fmla="*/ 287168 w 609614"/>
                <a:gd name="connsiteY155" fmla="*/ 450920 h 607992"/>
                <a:gd name="connsiteX156" fmla="*/ 321174 w 609614"/>
                <a:gd name="connsiteY156" fmla="*/ 450920 h 607992"/>
                <a:gd name="connsiteX157" fmla="*/ 326779 w 609614"/>
                <a:gd name="connsiteY157" fmla="*/ 445324 h 607992"/>
                <a:gd name="connsiteX158" fmla="*/ 326779 w 609614"/>
                <a:gd name="connsiteY158" fmla="*/ 419506 h 607992"/>
                <a:gd name="connsiteX159" fmla="*/ 321174 w 609614"/>
                <a:gd name="connsiteY159" fmla="*/ 413910 h 607992"/>
                <a:gd name="connsiteX160" fmla="*/ 210254 w 609614"/>
                <a:gd name="connsiteY160" fmla="*/ 413910 h 607992"/>
                <a:gd name="connsiteX161" fmla="*/ 204649 w 609614"/>
                <a:gd name="connsiteY161" fmla="*/ 419506 h 607992"/>
                <a:gd name="connsiteX162" fmla="*/ 204649 w 609614"/>
                <a:gd name="connsiteY162" fmla="*/ 445324 h 607992"/>
                <a:gd name="connsiteX163" fmla="*/ 210254 w 609614"/>
                <a:gd name="connsiteY163" fmla="*/ 450920 h 607992"/>
                <a:gd name="connsiteX164" fmla="*/ 244260 w 609614"/>
                <a:gd name="connsiteY164" fmla="*/ 450920 h 607992"/>
                <a:gd name="connsiteX165" fmla="*/ 249865 w 609614"/>
                <a:gd name="connsiteY165" fmla="*/ 445324 h 607992"/>
                <a:gd name="connsiteX166" fmla="*/ 249865 w 609614"/>
                <a:gd name="connsiteY166" fmla="*/ 419506 h 607992"/>
                <a:gd name="connsiteX167" fmla="*/ 244260 w 609614"/>
                <a:gd name="connsiteY167" fmla="*/ 413910 h 607992"/>
                <a:gd name="connsiteX168" fmla="*/ 367332 w 609614"/>
                <a:gd name="connsiteY168" fmla="*/ 370880 h 607992"/>
                <a:gd name="connsiteX169" fmla="*/ 361727 w 609614"/>
                <a:gd name="connsiteY169" fmla="*/ 376429 h 607992"/>
                <a:gd name="connsiteX170" fmla="*/ 361727 w 609614"/>
                <a:gd name="connsiteY170" fmla="*/ 381978 h 607992"/>
                <a:gd name="connsiteX171" fmla="*/ 367332 w 609614"/>
                <a:gd name="connsiteY171" fmla="*/ 387574 h 607992"/>
                <a:gd name="connsiteX172" fmla="*/ 388763 w 609614"/>
                <a:gd name="connsiteY172" fmla="*/ 387574 h 607992"/>
                <a:gd name="connsiteX173" fmla="*/ 394368 w 609614"/>
                <a:gd name="connsiteY173" fmla="*/ 381978 h 607992"/>
                <a:gd name="connsiteX174" fmla="*/ 394368 w 609614"/>
                <a:gd name="connsiteY174" fmla="*/ 376429 h 607992"/>
                <a:gd name="connsiteX175" fmla="*/ 388763 w 609614"/>
                <a:gd name="connsiteY175" fmla="*/ 370880 h 607992"/>
                <a:gd name="connsiteX176" fmla="*/ 318348 w 609614"/>
                <a:gd name="connsiteY176" fmla="*/ 370880 h 607992"/>
                <a:gd name="connsiteX177" fmla="*/ 312743 w 609614"/>
                <a:gd name="connsiteY177" fmla="*/ 376429 h 607992"/>
                <a:gd name="connsiteX178" fmla="*/ 312743 w 609614"/>
                <a:gd name="connsiteY178" fmla="*/ 381978 h 607992"/>
                <a:gd name="connsiteX179" fmla="*/ 318348 w 609614"/>
                <a:gd name="connsiteY179" fmla="*/ 387574 h 607992"/>
                <a:gd name="connsiteX180" fmla="*/ 339779 w 609614"/>
                <a:gd name="connsiteY180" fmla="*/ 387574 h 607992"/>
                <a:gd name="connsiteX181" fmla="*/ 345384 w 609614"/>
                <a:gd name="connsiteY181" fmla="*/ 381978 h 607992"/>
                <a:gd name="connsiteX182" fmla="*/ 345384 w 609614"/>
                <a:gd name="connsiteY182" fmla="*/ 376429 h 607992"/>
                <a:gd name="connsiteX183" fmla="*/ 339779 w 609614"/>
                <a:gd name="connsiteY183" fmla="*/ 370880 h 607992"/>
                <a:gd name="connsiteX184" fmla="*/ 269364 w 609614"/>
                <a:gd name="connsiteY184" fmla="*/ 370880 h 607992"/>
                <a:gd name="connsiteX185" fmla="*/ 263760 w 609614"/>
                <a:gd name="connsiteY185" fmla="*/ 376429 h 607992"/>
                <a:gd name="connsiteX186" fmla="*/ 263760 w 609614"/>
                <a:gd name="connsiteY186" fmla="*/ 381978 h 607992"/>
                <a:gd name="connsiteX187" fmla="*/ 269364 w 609614"/>
                <a:gd name="connsiteY187" fmla="*/ 387574 h 607992"/>
                <a:gd name="connsiteX188" fmla="*/ 290795 w 609614"/>
                <a:gd name="connsiteY188" fmla="*/ 387574 h 607992"/>
                <a:gd name="connsiteX189" fmla="*/ 296400 w 609614"/>
                <a:gd name="connsiteY189" fmla="*/ 381978 h 607992"/>
                <a:gd name="connsiteX190" fmla="*/ 296400 w 609614"/>
                <a:gd name="connsiteY190" fmla="*/ 376429 h 607992"/>
                <a:gd name="connsiteX191" fmla="*/ 290795 w 609614"/>
                <a:gd name="connsiteY191" fmla="*/ 370880 h 607992"/>
                <a:gd name="connsiteX192" fmla="*/ 220381 w 609614"/>
                <a:gd name="connsiteY192" fmla="*/ 370880 h 607992"/>
                <a:gd name="connsiteX193" fmla="*/ 214776 w 609614"/>
                <a:gd name="connsiteY193" fmla="*/ 376429 h 607992"/>
                <a:gd name="connsiteX194" fmla="*/ 214776 w 609614"/>
                <a:gd name="connsiteY194" fmla="*/ 381978 h 607992"/>
                <a:gd name="connsiteX195" fmla="*/ 220381 w 609614"/>
                <a:gd name="connsiteY195" fmla="*/ 387574 h 607992"/>
                <a:gd name="connsiteX196" fmla="*/ 241811 w 609614"/>
                <a:gd name="connsiteY196" fmla="*/ 387574 h 607992"/>
                <a:gd name="connsiteX197" fmla="*/ 247416 w 609614"/>
                <a:gd name="connsiteY197" fmla="*/ 381978 h 607992"/>
                <a:gd name="connsiteX198" fmla="*/ 247416 w 609614"/>
                <a:gd name="connsiteY198" fmla="*/ 376429 h 607992"/>
                <a:gd name="connsiteX199" fmla="*/ 241811 w 609614"/>
                <a:gd name="connsiteY199" fmla="*/ 370880 h 607992"/>
                <a:gd name="connsiteX200" fmla="*/ 367332 w 609614"/>
                <a:gd name="connsiteY200" fmla="*/ 340359 h 607992"/>
                <a:gd name="connsiteX201" fmla="*/ 361727 w 609614"/>
                <a:gd name="connsiteY201" fmla="*/ 345955 h 607992"/>
                <a:gd name="connsiteX202" fmla="*/ 361727 w 609614"/>
                <a:gd name="connsiteY202" fmla="*/ 351457 h 607992"/>
                <a:gd name="connsiteX203" fmla="*/ 367332 w 609614"/>
                <a:gd name="connsiteY203" fmla="*/ 357054 h 607992"/>
                <a:gd name="connsiteX204" fmla="*/ 388763 w 609614"/>
                <a:gd name="connsiteY204" fmla="*/ 357054 h 607992"/>
                <a:gd name="connsiteX205" fmla="*/ 394368 w 609614"/>
                <a:gd name="connsiteY205" fmla="*/ 351457 h 607992"/>
                <a:gd name="connsiteX206" fmla="*/ 394368 w 609614"/>
                <a:gd name="connsiteY206" fmla="*/ 345955 h 607992"/>
                <a:gd name="connsiteX207" fmla="*/ 388763 w 609614"/>
                <a:gd name="connsiteY207" fmla="*/ 340359 h 607992"/>
                <a:gd name="connsiteX208" fmla="*/ 318348 w 609614"/>
                <a:gd name="connsiteY208" fmla="*/ 340359 h 607992"/>
                <a:gd name="connsiteX209" fmla="*/ 312743 w 609614"/>
                <a:gd name="connsiteY209" fmla="*/ 345955 h 607992"/>
                <a:gd name="connsiteX210" fmla="*/ 312743 w 609614"/>
                <a:gd name="connsiteY210" fmla="*/ 351457 h 607992"/>
                <a:gd name="connsiteX211" fmla="*/ 318348 w 609614"/>
                <a:gd name="connsiteY211" fmla="*/ 357054 h 607992"/>
                <a:gd name="connsiteX212" fmla="*/ 339779 w 609614"/>
                <a:gd name="connsiteY212" fmla="*/ 357054 h 607992"/>
                <a:gd name="connsiteX213" fmla="*/ 345384 w 609614"/>
                <a:gd name="connsiteY213" fmla="*/ 351457 h 607992"/>
                <a:gd name="connsiteX214" fmla="*/ 345384 w 609614"/>
                <a:gd name="connsiteY214" fmla="*/ 345955 h 607992"/>
                <a:gd name="connsiteX215" fmla="*/ 339779 w 609614"/>
                <a:gd name="connsiteY215" fmla="*/ 340359 h 607992"/>
                <a:gd name="connsiteX216" fmla="*/ 269364 w 609614"/>
                <a:gd name="connsiteY216" fmla="*/ 340359 h 607992"/>
                <a:gd name="connsiteX217" fmla="*/ 263760 w 609614"/>
                <a:gd name="connsiteY217" fmla="*/ 345955 h 607992"/>
                <a:gd name="connsiteX218" fmla="*/ 263760 w 609614"/>
                <a:gd name="connsiteY218" fmla="*/ 351457 h 607992"/>
                <a:gd name="connsiteX219" fmla="*/ 269364 w 609614"/>
                <a:gd name="connsiteY219" fmla="*/ 357054 h 607992"/>
                <a:gd name="connsiteX220" fmla="*/ 290795 w 609614"/>
                <a:gd name="connsiteY220" fmla="*/ 357054 h 607992"/>
                <a:gd name="connsiteX221" fmla="*/ 296400 w 609614"/>
                <a:gd name="connsiteY221" fmla="*/ 351457 h 607992"/>
                <a:gd name="connsiteX222" fmla="*/ 296400 w 609614"/>
                <a:gd name="connsiteY222" fmla="*/ 345955 h 607992"/>
                <a:gd name="connsiteX223" fmla="*/ 290795 w 609614"/>
                <a:gd name="connsiteY223" fmla="*/ 340359 h 607992"/>
                <a:gd name="connsiteX224" fmla="*/ 220381 w 609614"/>
                <a:gd name="connsiteY224" fmla="*/ 340359 h 607992"/>
                <a:gd name="connsiteX225" fmla="*/ 214776 w 609614"/>
                <a:gd name="connsiteY225" fmla="*/ 345955 h 607992"/>
                <a:gd name="connsiteX226" fmla="*/ 214776 w 609614"/>
                <a:gd name="connsiteY226" fmla="*/ 351457 h 607992"/>
                <a:gd name="connsiteX227" fmla="*/ 220381 w 609614"/>
                <a:gd name="connsiteY227" fmla="*/ 357054 h 607992"/>
                <a:gd name="connsiteX228" fmla="*/ 241811 w 609614"/>
                <a:gd name="connsiteY228" fmla="*/ 357054 h 607992"/>
                <a:gd name="connsiteX229" fmla="*/ 247416 w 609614"/>
                <a:gd name="connsiteY229" fmla="*/ 351457 h 607992"/>
                <a:gd name="connsiteX230" fmla="*/ 247416 w 609614"/>
                <a:gd name="connsiteY230" fmla="*/ 345955 h 607992"/>
                <a:gd name="connsiteX231" fmla="*/ 241811 w 609614"/>
                <a:gd name="connsiteY231" fmla="*/ 340359 h 607992"/>
                <a:gd name="connsiteX232" fmla="*/ 367332 w 609614"/>
                <a:gd name="connsiteY232" fmla="*/ 309838 h 607992"/>
                <a:gd name="connsiteX233" fmla="*/ 361727 w 609614"/>
                <a:gd name="connsiteY233" fmla="*/ 315434 h 607992"/>
                <a:gd name="connsiteX234" fmla="*/ 361727 w 609614"/>
                <a:gd name="connsiteY234" fmla="*/ 320984 h 607992"/>
                <a:gd name="connsiteX235" fmla="*/ 367332 w 609614"/>
                <a:gd name="connsiteY235" fmla="*/ 326533 h 607992"/>
                <a:gd name="connsiteX236" fmla="*/ 388763 w 609614"/>
                <a:gd name="connsiteY236" fmla="*/ 326533 h 607992"/>
                <a:gd name="connsiteX237" fmla="*/ 394368 w 609614"/>
                <a:gd name="connsiteY237" fmla="*/ 320984 h 607992"/>
                <a:gd name="connsiteX238" fmla="*/ 394368 w 609614"/>
                <a:gd name="connsiteY238" fmla="*/ 315434 h 607992"/>
                <a:gd name="connsiteX239" fmla="*/ 388763 w 609614"/>
                <a:gd name="connsiteY239" fmla="*/ 309838 h 607992"/>
                <a:gd name="connsiteX240" fmla="*/ 318348 w 609614"/>
                <a:gd name="connsiteY240" fmla="*/ 309838 h 607992"/>
                <a:gd name="connsiteX241" fmla="*/ 312743 w 609614"/>
                <a:gd name="connsiteY241" fmla="*/ 315434 h 607992"/>
                <a:gd name="connsiteX242" fmla="*/ 312743 w 609614"/>
                <a:gd name="connsiteY242" fmla="*/ 320984 h 607992"/>
                <a:gd name="connsiteX243" fmla="*/ 318348 w 609614"/>
                <a:gd name="connsiteY243" fmla="*/ 326533 h 607992"/>
                <a:gd name="connsiteX244" fmla="*/ 339779 w 609614"/>
                <a:gd name="connsiteY244" fmla="*/ 326533 h 607992"/>
                <a:gd name="connsiteX245" fmla="*/ 345384 w 609614"/>
                <a:gd name="connsiteY245" fmla="*/ 320984 h 607992"/>
                <a:gd name="connsiteX246" fmla="*/ 345384 w 609614"/>
                <a:gd name="connsiteY246" fmla="*/ 315434 h 607992"/>
                <a:gd name="connsiteX247" fmla="*/ 339779 w 609614"/>
                <a:gd name="connsiteY247" fmla="*/ 309838 h 607992"/>
                <a:gd name="connsiteX248" fmla="*/ 269364 w 609614"/>
                <a:gd name="connsiteY248" fmla="*/ 309838 h 607992"/>
                <a:gd name="connsiteX249" fmla="*/ 263760 w 609614"/>
                <a:gd name="connsiteY249" fmla="*/ 315434 h 607992"/>
                <a:gd name="connsiteX250" fmla="*/ 263760 w 609614"/>
                <a:gd name="connsiteY250" fmla="*/ 320984 h 607992"/>
                <a:gd name="connsiteX251" fmla="*/ 269364 w 609614"/>
                <a:gd name="connsiteY251" fmla="*/ 326533 h 607992"/>
                <a:gd name="connsiteX252" fmla="*/ 290795 w 609614"/>
                <a:gd name="connsiteY252" fmla="*/ 326533 h 607992"/>
                <a:gd name="connsiteX253" fmla="*/ 296400 w 609614"/>
                <a:gd name="connsiteY253" fmla="*/ 320984 h 607992"/>
                <a:gd name="connsiteX254" fmla="*/ 296400 w 609614"/>
                <a:gd name="connsiteY254" fmla="*/ 315434 h 607992"/>
                <a:gd name="connsiteX255" fmla="*/ 290795 w 609614"/>
                <a:gd name="connsiteY255" fmla="*/ 309838 h 607992"/>
                <a:gd name="connsiteX256" fmla="*/ 220381 w 609614"/>
                <a:gd name="connsiteY256" fmla="*/ 309838 h 607992"/>
                <a:gd name="connsiteX257" fmla="*/ 214776 w 609614"/>
                <a:gd name="connsiteY257" fmla="*/ 315434 h 607992"/>
                <a:gd name="connsiteX258" fmla="*/ 214776 w 609614"/>
                <a:gd name="connsiteY258" fmla="*/ 320984 h 607992"/>
                <a:gd name="connsiteX259" fmla="*/ 220381 w 609614"/>
                <a:gd name="connsiteY259" fmla="*/ 326533 h 607992"/>
                <a:gd name="connsiteX260" fmla="*/ 241811 w 609614"/>
                <a:gd name="connsiteY260" fmla="*/ 326533 h 607992"/>
                <a:gd name="connsiteX261" fmla="*/ 247416 w 609614"/>
                <a:gd name="connsiteY261" fmla="*/ 320984 h 607992"/>
                <a:gd name="connsiteX262" fmla="*/ 247416 w 609614"/>
                <a:gd name="connsiteY262" fmla="*/ 315434 h 607992"/>
                <a:gd name="connsiteX263" fmla="*/ 241811 w 609614"/>
                <a:gd name="connsiteY263" fmla="*/ 309838 h 607992"/>
                <a:gd name="connsiteX264" fmla="*/ 367332 w 609614"/>
                <a:gd name="connsiteY264" fmla="*/ 278048 h 607992"/>
                <a:gd name="connsiteX265" fmla="*/ 361727 w 609614"/>
                <a:gd name="connsiteY265" fmla="*/ 283644 h 607992"/>
                <a:gd name="connsiteX266" fmla="*/ 361727 w 609614"/>
                <a:gd name="connsiteY266" fmla="*/ 289193 h 607992"/>
                <a:gd name="connsiteX267" fmla="*/ 367332 w 609614"/>
                <a:gd name="connsiteY267" fmla="*/ 294789 h 607992"/>
                <a:gd name="connsiteX268" fmla="*/ 388763 w 609614"/>
                <a:gd name="connsiteY268" fmla="*/ 294789 h 607992"/>
                <a:gd name="connsiteX269" fmla="*/ 394368 w 609614"/>
                <a:gd name="connsiteY269" fmla="*/ 289193 h 607992"/>
                <a:gd name="connsiteX270" fmla="*/ 394368 w 609614"/>
                <a:gd name="connsiteY270" fmla="*/ 283644 h 607992"/>
                <a:gd name="connsiteX271" fmla="*/ 388763 w 609614"/>
                <a:gd name="connsiteY271" fmla="*/ 278048 h 607992"/>
                <a:gd name="connsiteX272" fmla="*/ 318348 w 609614"/>
                <a:gd name="connsiteY272" fmla="*/ 278048 h 607992"/>
                <a:gd name="connsiteX273" fmla="*/ 312743 w 609614"/>
                <a:gd name="connsiteY273" fmla="*/ 283644 h 607992"/>
                <a:gd name="connsiteX274" fmla="*/ 312743 w 609614"/>
                <a:gd name="connsiteY274" fmla="*/ 289193 h 607992"/>
                <a:gd name="connsiteX275" fmla="*/ 318348 w 609614"/>
                <a:gd name="connsiteY275" fmla="*/ 294789 h 607992"/>
                <a:gd name="connsiteX276" fmla="*/ 339779 w 609614"/>
                <a:gd name="connsiteY276" fmla="*/ 294789 h 607992"/>
                <a:gd name="connsiteX277" fmla="*/ 345384 w 609614"/>
                <a:gd name="connsiteY277" fmla="*/ 289193 h 607992"/>
                <a:gd name="connsiteX278" fmla="*/ 345384 w 609614"/>
                <a:gd name="connsiteY278" fmla="*/ 283644 h 607992"/>
                <a:gd name="connsiteX279" fmla="*/ 339779 w 609614"/>
                <a:gd name="connsiteY279" fmla="*/ 278048 h 607992"/>
                <a:gd name="connsiteX280" fmla="*/ 269364 w 609614"/>
                <a:gd name="connsiteY280" fmla="*/ 278048 h 607992"/>
                <a:gd name="connsiteX281" fmla="*/ 263760 w 609614"/>
                <a:gd name="connsiteY281" fmla="*/ 283644 h 607992"/>
                <a:gd name="connsiteX282" fmla="*/ 263760 w 609614"/>
                <a:gd name="connsiteY282" fmla="*/ 289193 h 607992"/>
                <a:gd name="connsiteX283" fmla="*/ 269364 w 609614"/>
                <a:gd name="connsiteY283" fmla="*/ 294789 h 607992"/>
                <a:gd name="connsiteX284" fmla="*/ 290795 w 609614"/>
                <a:gd name="connsiteY284" fmla="*/ 294789 h 607992"/>
                <a:gd name="connsiteX285" fmla="*/ 296400 w 609614"/>
                <a:gd name="connsiteY285" fmla="*/ 289193 h 607992"/>
                <a:gd name="connsiteX286" fmla="*/ 296400 w 609614"/>
                <a:gd name="connsiteY286" fmla="*/ 283644 h 607992"/>
                <a:gd name="connsiteX287" fmla="*/ 290795 w 609614"/>
                <a:gd name="connsiteY287" fmla="*/ 278048 h 607992"/>
                <a:gd name="connsiteX288" fmla="*/ 220381 w 609614"/>
                <a:gd name="connsiteY288" fmla="*/ 278048 h 607992"/>
                <a:gd name="connsiteX289" fmla="*/ 214776 w 609614"/>
                <a:gd name="connsiteY289" fmla="*/ 283644 h 607992"/>
                <a:gd name="connsiteX290" fmla="*/ 214776 w 609614"/>
                <a:gd name="connsiteY290" fmla="*/ 289193 h 607992"/>
                <a:gd name="connsiteX291" fmla="*/ 220381 w 609614"/>
                <a:gd name="connsiteY291" fmla="*/ 294789 h 607992"/>
                <a:gd name="connsiteX292" fmla="*/ 241811 w 609614"/>
                <a:gd name="connsiteY292" fmla="*/ 294789 h 607992"/>
                <a:gd name="connsiteX293" fmla="*/ 247416 w 609614"/>
                <a:gd name="connsiteY293" fmla="*/ 289193 h 607992"/>
                <a:gd name="connsiteX294" fmla="*/ 247416 w 609614"/>
                <a:gd name="connsiteY294" fmla="*/ 283644 h 607992"/>
                <a:gd name="connsiteX295" fmla="*/ 241811 w 609614"/>
                <a:gd name="connsiteY295" fmla="*/ 278048 h 607992"/>
                <a:gd name="connsiteX296" fmla="*/ 367332 w 609614"/>
                <a:gd name="connsiteY296" fmla="*/ 247527 h 607992"/>
                <a:gd name="connsiteX297" fmla="*/ 361727 w 609614"/>
                <a:gd name="connsiteY297" fmla="*/ 253123 h 607992"/>
                <a:gd name="connsiteX298" fmla="*/ 361727 w 609614"/>
                <a:gd name="connsiteY298" fmla="*/ 258672 h 607992"/>
                <a:gd name="connsiteX299" fmla="*/ 367332 w 609614"/>
                <a:gd name="connsiteY299" fmla="*/ 264269 h 607992"/>
                <a:gd name="connsiteX300" fmla="*/ 388763 w 609614"/>
                <a:gd name="connsiteY300" fmla="*/ 264269 h 607992"/>
                <a:gd name="connsiteX301" fmla="*/ 394368 w 609614"/>
                <a:gd name="connsiteY301" fmla="*/ 258672 h 607992"/>
                <a:gd name="connsiteX302" fmla="*/ 394368 w 609614"/>
                <a:gd name="connsiteY302" fmla="*/ 253123 h 607992"/>
                <a:gd name="connsiteX303" fmla="*/ 388763 w 609614"/>
                <a:gd name="connsiteY303" fmla="*/ 247527 h 607992"/>
                <a:gd name="connsiteX304" fmla="*/ 318348 w 609614"/>
                <a:gd name="connsiteY304" fmla="*/ 247527 h 607992"/>
                <a:gd name="connsiteX305" fmla="*/ 312743 w 609614"/>
                <a:gd name="connsiteY305" fmla="*/ 253123 h 607992"/>
                <a:gd name="connsiteX306" fmla="*/ 312743 w 609614"/>
                <a:gd name="connsiteY306" fmla="*/ 258672 h 607992"/>
                <a:gd name="connsiteX307" fmla="*/ 318348 w 609614"/>
                <a:gd name="connsiteY307" fmla="*/ 264269 h 607992"/>
                <a:gd name="connsiteX308" fmla="*/ 339779 w 609614"/>
                <a:gd name="connsiteY308" fmla="*/ 264269 h 607992"/>
                <a:gd name="connsiteX309" fmla="*/ 345384 w 609614"/>
                <a:gd name="connsiteY309" fmla="*/ 258672 h 607992"/>
                <a:gd name="connsiteX310" fmla="*/ 345384 w 609614"/>
                <a:gd name="connsiteY310" fmla="*/ 253123 h 607992"/>
                <a:gd name="connsiteX311" fmla="*/ 339779 w 609614"/>
                <a:gd name="connsiteY311" fmla="*/ 247527 h 607992"/>
                <a:gd name="connsiteX312" fmla="*/ 269364 w 609614"/>
                <a:gd name="connsiteY312" fmla="*/ 247527 h 607992"/>
                <a:gd name="connsiteX313" fmla="*/ 263760 w 609614"/>
                <a:gd name="connsiteY313" fmla="*/ 253123 h 607992"/>
                <a:gd name="connsiteX314" fmla="*/ 263760 w 609614"/>
                <a:gd name="connsiteY314" fmla="*/ 258672 h 607992"/>
                <a:gd name="connsiteX315" fmla="*/ 269364 w 609614"/>
                <a:gd name="connsiteY315" fmla="*/ 264269 h 607992"/>
                <a:gd name="connsiteX316" fmla="*/ 290795 w 609614"/>
                <a:gd name="connsiteY316" fmla="*/ 264269 h 607992"/>
                <a:gd name="connsiteX317" fmla="*/ 296400 w 609614"/>
                <a:gd name="connsiteY317" fmla="*/ 258672 h 607992"/>
                <a:gd name="connsiteX318" fmla="*/ 296400 w 609614"/>
                <a:gd name="connsiteY318" fmla="*/ 253123 h 607992"/>
                <a:gd name="connsiteX319" fmla="*/ 290795 w 609614"/>
                <a:gd name="connsiteY319" fmla="*/ 247527 h 607992"/>
                <a:gd name="connsiteX320" fmla="*/ 220381 w 609614"/>
                <a:gd name="connsiteY320" fmla="*/ 247527 h 607992"/>
                <a:gd name="connsiteX321" fmla="*/ 214776 w 609614"/>
                <a:gd name="connsiteY321" fmla="*/ 253123 h 607992"/>
                <a:gd name="connsiteX322" fmla="*/ 214776 w 609614"/>
                <a:gd name="connsiteY322" fmla="*/ 258672 h 607992"/>
                <a:gd name="connsiteX323" fmla="*/ 220381 w 609614"/>
                <a:gd name="connsiteY323" fmla="*/ 264269 h 607992"/>
                <a:gd name="connsiteX324" fmla="*/ 241811 w 609614"/>
                <a:gd name="connsiteY324" fmla="*/ 264269 h 607992"/>
                <a:gd name="connsiteX325" fmla="*/ 247416 w 609614"/>
                <a:gd name="connsiteY325" fmla="*/ 258672 h 607992"/>
                <a:gd name="connsiteX326" fmla="*/ 247416 w 609614"/>
                <a:gd name="connsiteY326" fmla="*/ 253123 h 607992"/>
                <a:gd name="connsiteX327" fmla="*/ 241811 w 609614"/>
                <a:gd name="connsiteY327" fmla="*/ 247527 h 607992"/>
                <a:gd name="connsiteX328" fmla="*/ 367332 w 609614"/>
                <a:gd name="connsiteY328" fmla="*/ 217053 h 607992"/>
                <a:gd name="connsiteX329" fmla="*/ 361727 w 609614"/>
                <a:gd name="connsiteY329" fmla="*/ 222602 h 607992"/>
                <a:gd name="connsiteX330" fmla="*/ 361727 w 609614"/>
                <a:gd name="connsiteY330" fmla="*/ 228152 h 607992"/>
                <a:gd name="connsiteX331" fmla="*/ 367332 w 609614"/>
                <a:gd name="connsiteY331" fmla="*/ 233748 h 607992"/>
                <a:gd name="connsiteX332" fmla="*/ 388763 w 609614"/>
                <a:gd name="connsiteY332" fmla="*/ 233748 h 607992"/>
                <a:gd name="connsiteX333" fmla="*/ 394368 w 609614"/>
                <a:gd name="connsiteY333" fmla="*/ 228152 h 607992"/>
                <a:gd name="connsiteX334" fmla="*/ 394368 w 609614"/>
                <a:gd name="connsiteY334" fmla="*/ 222602 h 607992"/>
                <a:gd name="connsiteX335" fmla="*/ 388763 w 609614"/>
                <a:gd name="connsiteY335" fmla="*/ 217053 h 607992"/>
                <a:gd name="connsiteX336" fmla="*/ 318348 w 609614"/>
                <a:gd name="connsiteY336" fmla="*/ 217053 h 607992"/>
                <a:gd name="connsiteX337" fmla="*/ 312743 w 609614"/>
                <a:gd name="connsiteY337" fmla="*/ 222602 h 607992"/>
                <a:gd name="connsiteX338" fmla="*/ 312743 w 609614"/>
                <a:gd name="connsiteY338" fmla="*/ 228152 h 607992"/>
                <a:gd name="connsiteX339" fmla="*/ 318348 w 609614"/>
                <a:gd name="connsiteY339" fmla="*/ 233748 h 607992"/>
                <a:gd name="connsiteX340" fmla="*/ 339779 w 609614"/>
                <a:gd name="connsiteY340" fmla="*/ 233748 h 607992"/>
                <a:gd name="connsiteX341" fmla="*/ 345384 w 609614"/>
                <a:gd name="connsiteY341" fmla="*/ 228152 h 607992"/>
                <a:gd name="connsiteX342" fmla="*/ 345384 w 609614"/>
                <a:gd name="connsiteY342" fmla="*/ 222602 h 607992"/>
                <a:gd name="connsiteX343" fmla="*/ 339779 w 609614"/>
                <a:gd name="connsiteY343" fmla="*/ 217053 h 607992"/>
                <a:gd name="connsiteX344" fmla="*/ 269364 w 609614"/>
                <a:gd name="connsiteY344" fmla="*/ 217053 h 607992"/>
                <a:gd name="connsiteX345" fmla="*/ 263760 w 609614"/>
                <a:gd name="connsiteY345" fmla="*/ 222602 h 607992"/>
                <a:gd name="connsiteX346" fmla="*/ 263760 w 609614"/>
                <a:gd name="connsiteY346" fmla="*/ 228152 h 607992"/>
                <a:gd name="connsiteX347" fmla="*/ 269364 w 609614"/>
                <a:gd name="connsiteY347" fmla="*/ 233748 h 607992"/>
                <a:gd name="connsiteX348" fmla="*/ 290795 w 609614"/>
                <a:gd name="connsiteY348" fmla="*/ 233748 h 607992"/>
                <a:gd name="connsiteX349" fmla="*/ 296400 w 609614"/>
                <a:gd name="connsiteY349" fmla="*/ 228152 h 607992"/>
                <a:gd name="connsiteX350" fmla="*/ 296400 w 609614"/>
                <a:gd name="connsiteY350" fmla="*/ 222602 h 607992"/>
                <a:gd name="connsiteX351" fmla="*/ 290795 w 609614"/>
                <a:gd name="connsiteY351" fmla="*/ 217053 h 607992"/>
                <a:gd name="connsiteX352" fmla="*/ 220381 w 609614"/>
                <a:gd name="connsiteY352" fmla="*/ 217053 h 607992"/>
                <a:gd name="connsiteX353" fmla="*/ 214776 w 609614"/>
                <a:gd name="connsiteY353" fmla="*/ 222602 h 607992"/>
                <a:gd name="connsiteX354" fmla="*/ 214776 w 609614"/>
                <a:gd name="connsiteY354" fmla="*/ 228152 h 607992"/>
                <a:gd name="connsiteX355" fmla="*/ 220381 w 609614"/>
                <a:gd name="connsiteY355" fmla="*/ 233748 h 607992"/>
                <a:gd name="connsiteX356" fmla="*/ 241811 w 609614"/>
                <a:gd name="connsiteY356" fmla="*/ 233748 h 607992"/>
                <a:gd name="connsiteX357" fmla="*/ 247416 w 609614"/>
                <a:gd name="connsiteY357" fmla="*/ 228152 h 607992"/>
                <a:gd name="connsiteX358" fmla="*/ 247416 w 609614"/>
                <a:gd name="connsiteY358" fmla="*/ 222602 h 607992"/>
                <a:gd name="connsiteX359" fmla="*/ 241811 w 609614"/>
                <a:gd name="connsiteY359" fmla="*/ 217053 h 607992"/>
                <a:gd name="connsiteX360" fmla="*/ 193628 w 609614"/>
                <a:gd name="connsiteY360" fmla="*/ 198148 h 607992"/>
                <a:gd name="connsiteX361" fmla="*/ 415986 w 609614"/>
                <a:gd name="connsiteY361" fmla="*/ 198148 h 607992"/>
                <a:gd name="connsiteX362" fmla="*/ 421638 w 609614"/>
                <a:gd name="connsiteY362" fmla="*/ 203791 h 607992"/>
                <a:gd name="connsiteX363" fmla="*/ 421638 w 609614"/>
                <a:gd name="connsiteY363" fmla="*/ 450920 h 607992"/>
                <a:gd name="connsiteX364" fmla="*/ 579282 w 609614"/>
                <a:gd name="connsiteY364" fmla="*/ 450920 h 607992"/>
                <a:gd name="connsiteX365" fmla="*/ 584887 w 609614"/>
                <a:gd name="connsiteY365" fmla="*/ 456517 h 607992"/>
                <a:gd name="connsiteX366" fmla="*/ 584887 w 609614"/>
                <a:gd name="connsiteY366" fmla="*/ 578506 h 607992"/>
                <a:gd name="connsiteX367" fmla="*/ 603350 w 609614"/>
                <a:gd name="connsiteY367" fmla="*/ 578506 h 607992"/>
                <a:gd name="connsiteX368" fmla="*/ 609614 w 609614"/>
                <a:gd name="connsiteY368" fmla="*/ 584808 h 607992"/>
                <a:gd name="connsiteX369" fmla="*/ 609614 w 609614"/>
                <a:gd name="connsiteY369" fmla="*/ 601690 h 607992"/>
                <a:gd name="connsiteX370" fmla="*/ 603350 w 609614"/>
                <a:gd name="connsiteY370" fmla="*/ 607992 h 607992"/>
                <a:gd name="connsiteX371" fmla="*/ 6264 w 609614"/>
                <a:gd name="connsiteY371" fmla="*/ 607992 h 607992"/>
                <a:gd name="connsiteX372" fmla="*/ 0 w 609614"/>
                <a:gd name="connsiteY372" fmla="*/ 601690 h 607992"/>
                <a:gd name="connsiteX373" fmla="*/ 0 w 609614"/>
                <a:gd name="connsiteY373" fmla="*/ 584808 h 607992"/>
                <a:gd name="connsiteX374" fmla="*/ 6264 w 609614"/>
                <a:gd name="connsiteY374" fmla="*/ 578506 h 607992"/>
                <a:gd name="connsiteX375" fmla="*/ 24727 w 609614"/>
                <a:gd name="connsiteY375" fmla="*/ 578506 h 607992"/>
                <a:gd name="connsiteX376" fmla="*/ 24727 w 609614"/>
                <a:gd name="connsiteY376" fmla="*/ 456517 h 607992"/>
                <a:gd name="connsiteX377" fmla="*/ 30332 w 609614"/>
                <a:gd name="connsiteY377" fmla="*/ 450920 h 607992"/>
                <a:gd name="connsiteX378" fmla="*/ 187976 w 609614"/>
                <a:gd name="connsiteY378" fmla="*/ 450826 h 607992"/>
                <a:gd name="connsiteX379" fmla="*/ 187976 w 609614"/>
                <a:gd name="connsiteY379" fmla="*/ 203791 h 607992"/>
                <a:gd name="connsiteX380" fmla="*/ 193628 w 609614"/>
                <a:gd name="connsiteY380" fmla="*/ 198148 h 607992"/>
                <a:gd name="connsiteX381" fmla="*/ 304736 w 609614"/>
                <a:gd name="connsiteY381" fmla="*/ 0 h 607992"/>
                <a:gd name="connsiteX382" fmla="*/ 304878 w 609614"/>
                <a:gd name="connsiteY382" fmla="*/ 0 h 607992"/>
                <a:gd name="connsiteX383" fmla="*/ 310482 w 609614"/>
                <a:gd name="connsiteY383" fmla="*/ 5597 h 607992"/>
                <a:gd name="connsiteX384" fmla="*/ 310482 w 609614"/>
                <a:gd name="connsiteY384" fmla="*/ 60718 h 607992"/>
                <a:gd name="connsiteX385" fmla="*/ 311848 w 609614"/>
                <a:gd name="connsiteY385" fmla="*/ 64434 h 607992"/>
                <a:gd name="connsiteX386" fmla="*/ 416874 w 609614"/>
                <a:gd name="connsiteY386" fmla="*/ 182907 h 607992"/>
                <a:gd name="connsiteX387" fmla="*/ 414520 w 609614"/>
                <a:gd name="connsiteY387" fmla="*/ 188128 h 607992"/>
                <a:gd name="connsiteX388" fmla="*/ 195095 w 609614"/>
                <a:gd name="connsiteY388" fmla="*/ 188128 h 607992"/>
                <a:gd name="connsiteX389" fmla="*/ 192740 w 609614"/>
                <a:gd name="connsiteY389" fmla="*/ 182907 h 607992"/>
                <a:gd name="connsiteX390" fmla="*/ 297766 w 609614"/>
                <a:gd name="connsiteY390" fmla="*/ 64434 h 607992"/>
                <a:gd name="connsiteX391" fmla="*/ 299132 w 609614"/>
                <a:gd name="connsiteY391" fmla="*/ 60718 h 607992"/>
                <a:gd name="connsiteX392" fmla="*/ 299132 w 609614"/>
                <a:gd name="connsiteY392" fmla="*/ 5597 h 607992"/>
                <a:gd name="connsiteX393" fmla="*/ 304736 w 609614"/>
                <a:gd name="connsiteY393" fmla="*/ 0 h 60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09614" h="607992">
                  <a:moveTo>
                    <a:pt x="526247" y="511962"/>
                  </a:moveTo>
                  <a:cubicBezTo>
                    <a:pt x="523139" y="511962"/>
                    <a:pt x="520642" y="514454"/>
                    <a:pt x="520642" y="517511"/>
                  </a:cubicBezTo>
                  <a:lnTo>
                    <a:pt x="520642" y="532278"/>
                  </a:lnTo>
                  <a:cubicBezTo>
                    <a:pt x="520642" y="535382"/>
                    <a:pt x="523139" y="537874"/>
                    <a:pt x="526247" y="537874"/>
                  </a:cubicBezTo>
                  <a:lnTo>
                    <a:pt x="558982" y="537874"/>
                  </a:lnTo>
                  <a:cubicBezTo>
                    <a:pt x="562090" y="537874"/>
                    <a:pt x="564587" y="535382"/>
                    <a:pt x="564587" y="532278"/>
                  </a:cubicBezTo>
                  <a:lnTo>
                    <a:pt x="564587" y="517511"/>
                  </a:lnTo>
                  <a:cubicBezTo>
                    <a:pt x="564587" y="514454"/>
                    <a:pt x="562090" y="511962"/>
                    <a:pt x="558982" y="511962"/>
                  </a:cubicBezTo>
                  <a:close/>
                  <a:moveTo>
                    <a:pt x="466760" y="511962"/>
                  </a:moveTo>
                  <a:cubicBezTo>
                    <a:pt x="463699" y="511962"/>
                    <a:pt x="461155" y="514454"/>
                    <a:pt x="461155" y="517511"/>
                  </a:cubicBezTo>
                  <a:lnTo>
                    <a:pt x="461155" y="532278"/>
                  </a:lnTo>
                  <a:cubicBezTo>
                    <a:pt x="461155" y="535382"/>
                    <a:pt x="463699" y="537874"/>
                    <a:pt x="466760" y="537874"/>
                  </a:cubicBezTo>
                  <a:lnTo>
                    <a:pt x="499542" y="537874"/>
                  </a:lnTo>
                  <a:cubicBezTo>
                    <a:pt x="502650" y="537874"/>
                    <a:pt x="505147" y="535382"/>
                    <a:pt x="505147" y="532278"/>
                  </a:cubicBezTo>
                  <a:lnTo>
                    <a:pt x="505147" y="517511"/>
                  </a:lnTo>
                  <a:cubicBezTo>
                    <a:pt x="505147" y="514454"/>
                    <a:pt x="502650" y="511962"/>
                    <a:pt x="499542" y="511962"/>
                  </a:cubicBezTo>
                  <a:close/>
                  <a:moveTo>
                    <a:pt x="407320" y="511962"/>
                  </a:moveTo>
                  <a:cubicBezTo>
                    <a:pt x="404211" y="511962"/>
                    <a:pt x="401715" y="514454"/>
                    <a:pt x="401715" y="517511"/>
                  </a:cubicBezTo>
                  <a:lnTo>
                    <a:pt x="401715" y="532278"/>
                  </a:lnTo>
                  <a:cubicBezTo>
                    <a:pt x="401715" y="535382"/>
                    <a:pt x="404211" y="537874"/>
                    <a:pt x="407320" y="537874"/>
                  </a:cubicBezTo>
                  <a:lnTo>
                    <a:pt x="440102" y="537874"/>
                  </a:lnTo>
                  <a:cubicBezTo>
                    <a:pt x="443163" y="537874"/>
                    <a:pt x="445706" y="535382"/>
                    <a:pt x="445706" y="532278"/>
                  </a:cubicBezTo>
                  <a:lnTo>
                    <a:pt x="445706" y="517511"/>
                  </a:lnTo>
                  <a:cubicBezTo>
                    <a:pt x="445706" y="514454"/>
                    <a:pt x="443163" y="511962"/>
                    <a:pt x="440102" y="511962"/>
                  </a:cubicBezTo>
                  <a:close/>
                  <a:moveTo>
                    <a:pt x="360456" y="511962"/>
                  </a:moveTo>
                  <a:cubicBezTo>
                    <a:pt x="357347" y="511962"/>
                    <a:pt x="354851" y="514454"/>
                    <a:pt x="354851" y="517511"/>
                  </a:cubicBezTo>
                  <a:lnTo>
                    <a:pt x="354851" y="532278"/>
                  </a:lnTo>
                  <a:cubicBezTo>
                    <a:pt x="354851" y="535382"/>
                    <a:pt x="357347" y="537874"/>
                    <a:pt x="360456" y="537874"/>
                  </a:cubicBezTo>
                  <a:lnTo>
                    <a:pt x="380662" y="537874"/>
                  </a:lnTo>
                  <a:cubicBezTo>
                    <a:pt x="383723" y="537874"/>
                    <a:pt x="386219" y="535382"/>
                    <a:pt x="386219" y="532278"/>
                  </a:cubicBezTo>
                  <a:lnTo>
                    <a:pt x="386219" y="517511"/>
                  </a:lnTo>
                  <a:cubicBezTo>
                    <a:pt x="386219" y="514454"/>
                    <a:pt x="383723" y="511962"/>
                    <a:pt x="380662" y="511962"/>
                  </a:cubicBezTo>
                  <a:close/>
                  <a:moveTo>
                    <a:pt x="279020" y="511962"/>
                  </a:moveTo>
                  <a:cubicBezTo>
                    <a:pt x="275911" y="511962"/>
                    <a:pt x="273415" y="514454"/>
                    <a:pt x="273415" y="517511"/>
                  </a:cubicBezTo>
                  <a:lnTo>
                    <a:pt x="273415" y="572910"/>
                  </a:lnTo>
                  <a:cubicBezTo>
                    <a:pt x="273415" y="576013"/>
                    <a:pt x="275911" y="578506"/>
                    <a:pt x="279020" y="578506"/>
                  </a:cubicBezTo>
                  <a:lnTo>
                    <a:pt x="330594" y="578506"/>
                  </a:lnTo>
                  <a:cubicBezTo>
                    <a:pt x="333703" y="578506"/>
                    <a:pt x="336199" y="576013"/>
                    <a:pt x="336199" y="572910"/>
                  </a:cubicBezTo>
                  <a:lnTo>
                    <a:pt x="336199" y="517511"/>
                  </a:lnTo>
                  <a:cubicBezTo>
                    <a:pt x="336199" y="514454"/>
                    <a:pt x="333703" y="511962"/>
                    <a:pt x="330594" y="511962"/>
                  </a:cubicBezTo>
                  <a:close/>
                  <a:moveTo>
                    <a:pt x="228953" y="511962"/>
                  </a:moveTo>
                  <a:cubicBezTo>
                    <a:pt x="225891" y="511962"/>
                    <a:pt x="223395" y="514454"/>
                    <a:pt x="223395" y="517511"/>
                  </a:cubicBezTo>
                  <a:lnTo>
                    <a:pt x="223395" y="532278"/>
                  </a:lnTo>
                  <a:cubicBezTo>
                    <a:pt x="223395" y="535382"/>
                    <a:pt x="225891" y="537874"/>
                    <a:pt x="228953" y="537874"/>
                  </a:cubicBezTo>
                  <a:lnTo>
                    <a:pt x="249159" y="537874"/>
                  </a:lnTo>
                  <a:cubicBezTo>
                    <a:pt x="252267" y="537874"/>
                    <a:pt x="254763" y="535382"/>
                    <a:pt x="254763" y="532278"/>
                  </a:cubicBezTo>
                  <a:lnTo>
                    <a:pt x="254763" y="517511"/>
                  </a:lnTo>
                  <a:cubicBezTo>
                    <a:pt x="254763" y="514454"/>
                    <a:pt x="252267" y="511962"/>
                    <a:pt x="249159" y="511962"/>
                  </a:cubicBezTo>
                  <a:close/>
                  <a:moveTo>
                    <a:pt x="169512" y="511962"/>
                  </a:moveTo>
                  <a:cubicBezTo>
                    <a:pt x="166451" y="511962"/>
                    <a:pt x="163908" y="514454"/>
                    <a:pt x="163908" y="517511"/>
                  </a:cubicBezTo>
                  <a:lnTo>
                    <a:pt x="163908" y="532278"/>
                  </a:lnTo>
                  <a:cubicBezTo>
                    <a:pt x="163908" y="535382"/>
                    <a:pt x="166451" y="537874"/>
                    <a:pt x="169512" y="537874"/>
                  </a:cubicBezTo>
                  <a:lnTo>
                    <a:pt x="202294" y="537874"/>
                  </a:lnTo>
                  <a:cubicBezTo>
                    <a:pt x="205356" y="537874"/>
                    <a:pt x="207899" y="535382"/>
                    <a:pt x="207899" y="532278"/>
                  </a:cubicBezTo>
                  <a:lnTo>
                    <a:pt x="207899" y="517511"/>
                  </a:lnTo>
                  <a:cubicBezTo>
                    <a:pt x="207899" y="514454"/>
                    <a:pt x="205356" y="511962"/>
                    <a:pt x="202294" y="511962"/>
                  </a:cubicBezTo>
                  <a:close/>
                  <a:moveTo>
                    <a:pt x="110072" y="511962"/>
                  </a:moveTo>
                  <a:cubicBezTo>
                    <a:pt x="106964" y="511962"/>
                    <a:pt x="104467" y="514454"/>
                    <a:pt x="104467" y="517511"/>
                  </a:cubicBezTo>
                  <a:lnTo>
                    <a:pt x="104467" y="532278"/>
                  </a:lnTo>
                  <a:cubicBezTo>
                    <a:pt x="104467" y="535382"/>
                    <a:pt x="106964" y="537874"/>
                    <a:pt x="110072" y="537874"/>
                  </a:cubicBezTo>
                  <a:lnTo>
                    <a:pt x="142854" y="537874"/>
                  </a:lnTo>
                  <a:cubicBezTo>
                    <a:pt x="145915" y="537874"/>
                    <a:pt x="148412" y="535382"/>
                    <a:pt x="148412" y="532278"/>
                  </a:cubicBezTo>
                  <a:lnTo>
                    <a:pt x="148412" y="517511"/>
                  </a:lnTo>
                  <a:cubicBezTo>
                    <a:pt x="148412" y="514454"/>
                    <a:pt x="145915" y="511962"/>
                    <a:pt x="142854" y="511962"/>
                  </a:cubicBezTo>
                  <a:close/>
                  <a:moveTo>
                    <a:pt x="50632" y="511962"/>
                  </a:moveTo>
                  <a:cubicBezTo>
                    <a:pt x="47524" y="511962"/>
                    <a:pt x="45027" y="514454"/>
                    <a:pt x="45027" y="517511"/>
                  </a:cubicBezTo>
                  <a:lnTo>
                    <a:pt x="45027" y="532278"/>
                  </a:lnTo>
                  <a:cubicBezTo>
                    <a:pt x="45027" y="535382"/>
                    <a:pt x="47524" y="537874"/>
                    <a:pt x="50632" y="537874"/>
                  </a:cubicBezTo>
                  <a:lnTo>
                    <a:pt x="83367" y="537874"/>
                  </a:lnTo>
                  <a:cubicBezTo>
                    <a:pt x="86475" y="537874"/>
                    <a:pt x="88972" y="535382"/>
                    <a:pt x="88972" y="532278"/>
                  </a:cubicBezTo>
                  <a:lnTo>
                    <a:pt x="88972" y="517511"/>
                  </a:lnTo>
                  <a:cubicBezTo>
                    <a:pt x="88972" y="514454"/>
                    <a:pt x="86475" y="511962"/>
                    <a:pt x="83367" y="511962"/>
                  </a:cubicBezTo>
                  <a:close/>
                  <a:moveTo>
                    <a:pt x="526247" y="470766"/>
                  </a:moveTo>
                  <a:cubicBezTo>
                    <a:pt x="523139" y="470766"/>
                    <a:pt x="520642" y="473258"/>
                    <a:pt x="520642" y="476362"/>
                  </a:cubicBezTo>
                  <a:lnTo>
                    <a:pt x="520642" y="491082"/>
                  </a:lnTo>
                  <a:cubicBezTo>
                    <a:pt x="520642" y="494186"/>
                    <a:pt x="523139" y="496678"/>
                    <a:pt x="526247" y="496678"/>
                  </a:cubicBezTo>
                  <a:lnTo>
                    <a:pt x="558982" y="496678"/>
                  </a:lnTo>
                  <a:cubicBezTo>
                    <a:pt x="562090" y="496678"/>
                    <a:pt x="564587" y="494186"/>
                    <a:pt x="564587" y="491082"/>
                  </a:cubicBezTo>
                  <a:lnTo>
                    <a:pt x="564587" y="476362"/>
                  </a:lnTo>
                  <a:cubicBezTo>
                    <a:pt x="564587" y="473258"/>
                    <a:pt x="562090" y="470766"/>
                    <a:pt x="558982" y="470766"/>
                  </a:cubicBezTo>
                  <a:close/>
                  <a:moveTo>
                    <a:pt x="466760" y="470766"/>
                  </a:moveTo>
                  <a:cubicBezTo>
                    <a:pt x="463699" y="470766"/>
                    <a:pt x="461155" y="473258"/>
                    <a:pt x="461155" y="476362"/>
                  </a:cubicBezTo>
                  <a:lnTo>
                    <a:pt x="461155" y="491082"/>
                  </a:lnTo>
                  <a:cubicBezTo>
                    <a:pt x="461155" y="494186"/>
                    <a:pt x="463699" y="496678"/>
                    <a:pt x="466760" y="496678"/>
                  </a:cubicBezTo>
                  <a:lnTo>
                    <a:pt x="499542" y="496678"/>
                  </a:lnTo>
                  <a:cubicBezTo>
                    <a:pt x="502650" y="496678"/>
                    <a:pt x="505147" y="494186"/>
                    <a:pt x="505147" y="491082"/>
                  </a:cubicBezTo>
                  <a:lnTo>
                    <a:pt x="505147" y="476362"/>
                  </a:lnTo>
                  <a:cubicBezTo>
                    <a:pt x="505147" y="473258"/>
                    <a:pt x="502650" y="470766"/>
                    <a:pt x="499542" y="470766"/>
                  </a:cubicBezTo>
                  <a:close/>
                  <a:moveTo>
                    <a:pt x="407320" y="470766"/>
                  </a:moveTo>
                  <a:cubicBezTo>
                    <a:pt x="404211" y="470766"/>
                    <a:pt x="401715" y="473258"/>
                    <a:pt x="401715" y="476362"/>
                  </a:cubicBezTo>
                  <a:lnTo>
                    <a:pt x="401715" y="491082"/>
                  </a:lnTo>
                  <a:cubicBezTo>
                    <a:pt x="401715" y="494186"/>
                    <a:pt x="404211" y="496678"/>
                    <a:pt x="407320" y="496678"/>
                  </a:cubicBezTo>
                  <a:lnTo>
                    <a:pt x="440102" y="496678"/>
                  </a:lnTo>
                  <a:cubicBezTo>
                    <a:pt x="443163" y="496678"/>
                    <a:pt x="445706" y="494186"/>
                    <a:pt x="445706" y="491082"/>
                  </a:cubicBezTo>
                  <a:lnTo>
                    <a:pt x="445706" y="476362"/>
                  </a:lnTo>
                  <a:cubicBezTo>
                    <a:pt x="445706" y="473258"/>
                    <a:pt x="443163" y="470766"/>
                    <a:pt x="440102" y="470766"/>
                  </a:cubicBezTo>
                  <a:close/>
                  <a:moveTo>
                    <a:pt x="347880" y="470766"/>
                  </a:moveTo>
                  <a:cubicBezTo>
                    <a:pt x="344771" y="470766"/>
                    <a:pt x="342275" y="473258"/>
                    <a:pt x="342275" y="476362"/>
                  </a:cubicBezTo>
                  <a:lnTo>
                    <a:pt x="342275" y="491082"/>
                  </a:lnTo>
                  <a:cubicBezTo>
                    <a:pt x="342275" y="494186"/>
                    <a:pt x="344771" y="496678"/>
                    <a:pt x="347880" y="496678"/>
                  </a:cubicBezTo>
                  <a:lnTo>
                    <a:pt x="380662" y="496678"/>
                  </a:lnTo>
                  <a:cubicBezTo>
                    <a:pt x="383723" y="496678"/>
                    <a:pt x="386219" y="494186"/>
                    <a:pt x="386219" y="491082"/>
                  </a:cubicBezTo>
                  <a:lnTo>
                    <a:pt x="386219" y="476362"/>
                  </a:lnTo>
                  <a:cubicBezTo>
                    <a:pt x="386219" y="473258"/>
                    <a:pt x="383723" y="470766"/>
                    <a:pt x="380662" y="470766"/>
                  </a:cubicBezTo>
                  <a:close/>
                  <a:moveTo>
                    <a:pt x="288440" y="470766"/>
                  </a:moveTo>
                  <a:cubicBezTo>
                    <a:pt x="285331" y="470766"/>
                    <a:pt x="282835" y="473258"/>
                    <a:pt x="282835" y="476362"/>
                  </a:cubicBezTo>
                  <a:lnTo>
                    <a:pt x="282835" y="491082"/>
                  </a:lnTo>
                  <a:cubicBezTo>
                    <a:pt x="282835" y="494186"/>
                    <a:pt x="285331" y="496678"/>
                    <a:pt x="288440" y="496678"/>
                  </a:cubicBezTo>
                  <a:lnTo>
                    <a:pt x="321174" y="496678"/>
                  </a:lnTo>
                  <a:cubicBezTo>
                    <a:pt x="324283" y="496678"/>
                    <a:pt x="326779" y="494186"/>
                    <a:pt x="326779" y="491082"/>
                  </a:cubicBezTo>
                  <a:lnTo>
                    <a:pt x="326779" y="476362"/>
                  </a:lnTo>
                  <a:cubicBezTo>
                    <a:pt x="326779" y="473258"/>
                    <a:pt x="324283" y="470766"/>
                    <a:pt x="321174" y="470766"/>
                  </a:cubicBezTo>
                  <a:close/>
                  <a:moveTo>
                    <a:pt x="228953" y="470766"/>
                  </a:moveTo>
                  <a:cubicBezTo>
                    <a:pt x="225891" y="470766"/>
                    <a:pt x="223395" y="473258"/>
                    <a:pt x="223395" y="476362"/>
                  </a:cubicBezTo>
                  <a:lnTo>
                    <a:pt x="223395" y="491082"/>
                  </a:lnTo>
                  <a:cubicBezTo>
                    <a:pt x="223395" y="494186"/>
                    <a:pt x="225891" y="496678"/>
                    <a:pt x="228953" y="496678"/>
                  </a:cubicBezTo>
                  <a:lnTo>
                    <a:pt x="261734" y="496678"/>
                  </a:lnTo>
                  <a:cubicBezTo>
                    <a:pt x="264843" y="496678"/>
                    <a:pt x="267339" y="494186"/>
                    <a:pt x="267339" y="491082"/>
                  </a:cubicBezTo>
                  <a:lnTo>
                    <a:pt x="267339" y="476362"/>
                  </a:lnTo>
                  <a:cubicBezTo>
                    <a:pt x="267339" y="473258"/>
                    <a:pt x="264843" y="470766"/>
                    <a:pt x="261734" y="470766"/>
                  </a:cubicBezTo>
                  <a:close/>
                  <a:moveTo>
                    <a:pt x="169512" y="470766"/>
                  </a:moveTo>
                  <a:cubicBezTo>
                    <a:pt x="166451" y="470766"/>
                    <a:pt x="163908" y="473258"/>
                    <a:pt x="163908" y="476362"/>
                  </a:cubicBezTo>
                  <a:lnTo>
                    <a:pt x="163908" y="491082"/>
                  </a:lnTo>
                  <a:cubicBezTo>
                    <a:pt x="163908" y="494186"/>
                    <a:pt x="166451" y="496678"/>
                    <a:pt x="169512" y="496678"/>
                  </a:cubicBezTo>
                  <a:lnTo>
                    <a:pt x="202294" y="496678"/>
                  </a:lnTo>
                  <a:cubicBezTo>
                    <a:pt x="205356" y="496678"/>
                    <a:pt x="207899" y="494186"/>
                    <a:pt x="207899" y="491082"/>
                  </a:cubicBezTo>
                  <a:lnTo>
                    <a:pt x="207899" y="476362"/>
                  </a:lnTo>
                  <a:cubicBezTo>
                    <a:pt x="207899" y="473258"/>
                    <a:pt x="205356" y="470766"/>
                    <a:pt x="202294" y="470766"/>
                  </a:cubicBezTo>
                  <a:close/>
                  <a:moveTo>
                    <a:pt x="110072" y="470766"/>
                  </a:moveTo>
                  <a:cubicBezTo>
                    <a:pt x="106964" y="470766"/>
                    <a:pt x="104467" y="473258"/>
                    <a:pt x="104467" y="476362"/>
                  </a:cubicBezTo>
                  <a:lnTo>
                    <a:pt x="104467" y="491082"/>
                  </a:lnTo>
                  <a:cubicBezTo>
                    <a:pt x="104467" y="494186"/>
                    <a:pt x="106964" y="496678"/>
                    <a:pt x="110072" y="496678"/>
                  </a:cubicBezTo>
                  <a:lnTo>
                    <a:pt x="142854" y="496678"/>
                  </a:lnTo>
                  <a:cubicBezTo>
                    <a:pt x="145915" y="496678"/>
                    <a:pt x="148412" y="494186"/>
                    <a:pt x="148412" y="491082"/>
                  </a:cubicBezTo>
                  <a:lnTo>
                    <a:pt x="148412" y="476362"/>
                  </a:lnTo>
                  <a:cubicBezTo>
                    <a:pt x="148412" y="473258"/>
                    <a:pt x="145915" y="470766"/>
                    <a:pt x="142854" y="470766"/>
                  </a:cubicBezTo>
                  <a:close/>
                  <a:moveTo>
                    <a:pt x="50632" y="470766"/>
                  </a:moveTo>
                  <a:cubicBezTo>
                    <a:pt x="47524" y="470766"/>
                    <a:pt x="45027" y="473258"/>
                    <a:pt x="45027" y="476362"/>
                  </a:cubicBezTo>
                  <a:lnTo>
                    <a:pt x="45027" y="491082"/>
                  </a:lnTo>
                  <a:cubicBezTo>
                    <a:pt x="45027" y="494186"/>
                    <a:pt x="47524" y="496678"/>
                    <a:pt x="50632" y="496678"/>
                  </a:cubicBezTo>
                  <a:lnTo>
                    <a:pt x="83367" y="496678"/>
                  </a:lnTo>
                  <a:cubicBezTo>
                    <a:pt x="86475" y="496678"/>
                    <a:pt x="88972" y="494186"/>
                    <a:pt x="88972" y="491082"/>
                  </a:cubicBezTo>
                  <a:lnTo>
                    <a:pt x="88972" y="476362"/>
                  </a:lnTo>
                  <a:cubicBezTo>
                    <a:pt x="88972" y="473258"/>
                    <a:pt x="86475" y="470766"/>
                    <a:pt x="83367" y="470766"/>
                  </a:cubicBezTo>
                  <a:close/>
                  <a:moveTo>
                    <a:pt x="364082" y="413910"/>
                  </a:moveTo>
                  <a:cubicBezTo>
                    <a:pt x="361021" y="413910"/>
                    <a:pt x="358525" y="416402"/>
                    <a:pt x="358525" y="419506"/>
                  </a:cubicBezTo>
                  <a:lnTo>
                    <a:pt x="358525" y="445324"/>
                  </a:lnTo>
                  <a:cubicBezTo>
                    <a:pt x="358525" y="448428"/>
                    <a:pt x="361021" y="450920"/>
                    <a:pt x="364082" y="450920"/>
                  </a:cubicBezTo>
                  <a:lnTo>
                    <a:pt x="398136" y="450920"/>
                  </a:lnTo>
                  <a:cubicBezTo>
                    <a:pt x="401197" y="450920"/>
                    <a:pt x="403740" y="448428"/>
                    <a:pt x="403740" y="445324"/>
                  </a:cubicBezTo>
                  <a:lnTo>
                    <a:pt x="403740" y="419506"/>
                  </a:lnTo>
                  <a:cubicBezTo>
                    <a:pt x="403740" y="416402"/>
                    <a:pt x="401197" y="413910"/>
                    <a:pt x="398136" y="413910"/>
                  </a:cubicBezTo>
                  <a:close/>
                  <a:moveTo>
                    <a:pt x="287168" y="413910"/>
                  </a:moveTo>
                  <a:cubicBezTo>
                    <a:pt x="284060" y="413910"/>
                    <a:pt x="281563" y="416402"/>
                    <a:pt x="281563" y="419506"/>
                  </a:cubicBezTo>
                  <a:lnTo>
                    <a:pt x="281563" y="445324"/>
                  </a:lnTo>
                  <a:cubicBezTo>
                    <a:pt x="281563" y="448428"/>
                    <a:pt x="284060" y="450920"/>
                    <a:pt x="287168" y="450920"/>
                  </a:cubicBezTo>
                  <a:lnTo>
                    <a:pt x="321174" y="450920"/>
                  </a:lnTo>
                  <a:cubicBezTo>
                    <a:pt x="324283" y="450920"/>
                    <a:pt x="326779" y="448428"/>
                    <a:pt x="326779" y="445324"/>
                  </a:cubicBezTo>
                  <a:lnTo>
                    <a:pt x="326779" y="419506"/>
                  </a:lnTo>
                  <a:cubicBezTo>
                    <a:pt x="326779" y="416402"/>
                    <a:pt x="324283" y="413910"/>
                    <a:pt x="321174" y="413910"/>
                  </a:cubicBezTo>
                  <a:close/>
                  <a:moveTo>
                    <a:pt x="210254" y="413910"/>
                  </a:moveTo>
                  <a:cubicBezTo>
                    <a:pt x="207145" y="413910"/>
                    <a:pt x="204649" y="416402"/>
                    <a:pt x="204649" y="419506"/>
                  </a:cubicBezTo>
                  <a:lnTo>
                    <a:pt x="204649" y="445324"/>
                  </a:lnTo>
                  <a:cubicBezTo>
                    <a:pt x="204649" y="448428"/>
                    <a:pt x="207145" y="450920"/>
                    <a:pt x="210254" y="450920"/>
                  </a:cubicBezTo>
                  <a:lnTo>
                    <a:pt x="244260" y="450920"/>
                  </a:lnTo>
                  <a:cubicBezTo>
                    <a:pt x="247369" y="450920"/>
                    <a:pt x="249865" y="448428"/>
                    <a:pt x="249865" y="445324"/>
                  </a:cubicBezTo>
                  <a:lnTo>
                    <a:pt x="249865" y="419506"/>
                  </a:lnTo>
                  <a:cubicBezTo>
                    <a:pt x="249865" y="416402"/>
                    <a:pt x="247369" y="413910"/>
                    <a:pt x="244260" y="413910"/>
                  </a:cubicBezTo>
                  <a:close/>
                  <a:moveTo>
                    <a:pt x="367332" y="370880"/>
                  </a:moveTo>
                  <a:cubicBezTo>
                    <a:pt x="364224" y="370880"/>
                    <a:pt x="361727" y="373372"/>
                    <a:pt x="361727" y="376429"/>
                  </a:cubicBezTo>
                  <a:lnTo>
                    <a:pt x="361727" y="381978"/>
                  </a:lnTo>
                  <a:cubicBezTo>
                    <a:pt x="361727" y="385082"/>
                    <a:pt x="364224" y="387574"/>
                    <a:pt x="367332" y="387574"/>
                  </a:cubicBezTo>
                  <a:lnTo>
                    <a:pt x="388763" y="387574"/>
                  </a:lnTo>
                  <a:cubicBezTo>
                    <a:pt x="391871" y="387574"/>
                    <a:pt x="394368" y="385082"/>
                    <a:pt x="394368" y="381978"/>
                  </a:cubicBezTo>
                  <a:lnTo>
                    <a:pt x="394368" y="376429"/>
                  </a:lnTo>
                  <a:cubicBezTo>
                    <a:pt x="394368" y="373372"/>
                    <a:pt x="391871" y="370880"/>
                    <a:pt x="388763" y="370880"/>
                  </a:cubicBezTo>
                  <a:close/>
                  <a:moveTo>
                    <a:pt x="318348" y="370880"/>
                  </a:moveTo>
                  <a:cubicBezTo>
                    <a:pt x="315240" y="370880"/>
                    <a:pt x="312743" y="373372"/>
                    <a:pt x="312743" y="376429"/>
                  </a:cubicBezTo>
                  <a:lnTo>
                    <a:pt x="312743" y="381978"/>
                  </a:lnTo>
                  <a:cubicBezTo>
                    <a:pt x="312743" y="385082"/>
                    <a:pt x="315240" y="387574"/>
                    <a:pt x="318348" y="387574"/>
                  </a:cubicBezTo>
                  <a:lnTo>
                    <a:pt x="339779" y="387574"/>
                  </a:lnTo>
                  <a:cubicBezTo>
                    <a:pt x="342887" y="387574"/>
                    <a:pt x="345384" y="385082"/>
                    <a:pt x="345384" y="381978"/>
                  </a:cubicBezTo>
                  <a:lnTo>
                    <a:pt x="345384" y="376429"/>
                  </a:lnTo>
                  <a:cubicBezTo>
                    <a:pt x="345384" y="373372"/>
                    <a:pt x="342887" y="370880"/>
                    <a:pt x="339779" y="370880"/>
                  </a:cubicBezTo>
                  <a:close/>
                  <a:moveTo>
                    <a:pt x="269364" y="370880"/>
                  </a:moveTo>
                  <a:cubicBezTo>
                    <a:pt x="266256" y="370880"/>
                    <a:pt x="263760" y="373372"/>
                    <a:pt x="263760" y="376429"/>
                  </a:cubicBezTo>
                  <a:lnTo>
                    <a:pt x="263760" y="381978"/>
                  </a:lnTo>
                  <a:cubicBezTo>
                    <a:pt x="263760" y="385082"/>
                    <a:pt x="266256" y="387574"/>
                    <a:pt x="269364" y="387574"/>
                  </a:cubicBezTo>
                  <a:lnTo>
                    <a:pt x="290795" y="387574"/>
                  </a:lnTo>
                  <a:cubicBezTo>
                    <a:pt x="293904" y="387574"/>
                    <a:pt x="296400" y="385082"/>
                    <a:pt x="296400" y="381978"/>
                  </a:cubicBezTo>
                  <a:lnTo>
                    <a:pt x="296400" y="376429"/>
                  </a:lnTo>
                  <a:cubicBezTo>
                    <a:pt x="296400" y="373372"/>
                    <a:pt x="293904" y="370880"/>
                    <a:pt x="290795" y="370880"/>
                  </a:cubicBezTo>
                  <a:close/>
                  <a:moveTo>
                    <a:pt x="220381" y="370880"/>
                  </a:moveTo>
                  <a:cubicBezTo>
                    <a:pt x="217272" y="370880"/>
                    <a:pt x="214776" y="373372"/>
                    <a:pt x="214776" y="376429"/>
                  </a:cubicBezTo>
                  <a:lnTo>
                    <a:pt x="214776" y="381978"/>
                  </a:lnTo>
                  <a:cubicBezTo>
                    <a:pt x="214776" y="385082"/>
                    <a:pt x="217272" y="387574"/>
                    <a:pt x="220381" y="387574"/>
                  </a:cubicBezTo>
                  <a:lnTo>
                    <a:pt x="241811" y="387574"/>
                  </a:lnTo>
                  <a:cubicBezTo>
                    <a:pt x="244920" y="387574"/>
                    <a:pt x="247416" y="385082"/>
                    <a:pt x="247416" y="381978"/>
                  </a:cubicBezTo>
                  <a:lnTo>
                    <a:pt x="247416" y="376429"/>
                  </a:lnTo>
                  <a:cubicBezTo>
                    <a:pt x="247416" y="373372"/>
                    <a:pt x="244920" y="370880"/>
                    <a:pt x="241811" y="370880"/>
                  </a:cubicBezTo>
                  <a:close/>
                  <a:moveTo>
                    <a:pt x="367332" y="340359"/>
                  </a:moveTo>
                  <a:cubicBezTo>
                    <a:pt x="364224" y="340359"/>
                    <a:pt x="361727" y="342851"/>
                    <a:pt x="361727" y="345955"/>
                  </a:cubicBezTo>
                  <a:lnTo>
                    <a:pt x="361727" y="351457"/>
                  </a:lnTo>
                  <a:cubicBezTo>
                    <a:pt x="361727" y="354561"/>
                    <a:pt x="364224" y="357054"/>
                    <a:pt x="367332" y="357054"/>
                  </a:cubicBezTo>
                  <a:lnTo>
                    <a:pt x="388763" y="357054"/>
                  </a:lnTo>
                  <a:cubicBezTo>
                    <a:pt x="391871" y="357054"/>
                    <a:pt x="394368" y="354561"/>
                    <a:pt x="394368" y="351457"/>
                  </a:cubicBezTo>
                  <a:lnTo>
                    <a:pt x="394368" y="345955"/>
                  </a:lnTo>
                  <a:cubicBezTo>
                    <a:pt x="394368" y="342851"/>
                    <a:pt x="391871" y="340359"/>
                    <a:pt x="388763" y="340359"/>
                  </a:cubicBezTo>
                  <a:close/>
                  <a:moveTo>
                    <a:pt x="318348" y="340359"/>
                  </a:moveTo>
                  <a:cubicBezTo>
                    <a:pt x="315240" y="340359"/>
                    <a:pt x="312743" y="342851"/>
                    <a:pt x="312743" y="345955"/>
                  </a:cubicBezTo>
                  <a:lnTo>
                    <a:pt x="312743" y="351457"/>
                  </a:lnTo>
                  <a:cubicBezTo>
                    <a:pt x="312743" y="354561"/>
                    <a:pt x="315240" y="357054"/>
                    <a:pt x="318348" y="357054"/>
                  </a:cubicBezTo>
                  <a:lnTo>
                    <a:pt x="339779" y="357054"/>
                  </a:lnTo>
                  <a:cubicBezTo>
                    <a:pt x="342887" y="357054"/>
                    <a:pt x="345384" y="354561"/>
                    <a:pt x="345384" y="351457"/>
                  </a:cubicBezTo>
                  <a:lnTo>
                    <a:pt x="345384" y="345955"/>
                  </a:lnTo>
                  <a:cubicBezTo>
                    <a:pt x="345384" y="342851"/>
                    <a:pt x="342887" y="340359"/>
                    <a:pt x="339779" y="340359"/>
                  </a:cubicBezTo>
                  <a:close/>
                  <a:moveTo>
                    <a:pt x="269364" y="340359"/>
                  </a:moveTo>
                  <a:cubicBezTo>
                    <a:pt x="266256" y="340359"/>
                    <a:pt x="263760" y="342851"/>
                    <a:pt x="263760" y="345955"/>
                  </a:cubicBezTo>
                  <a:lnTo>
                    <a:pt x="263760" y="351457"/>
                  </a:lnTo>
                  <a:cubicBezTo>
                    <a:pt x="263760" y="354561"/>
                    <a:pt x="266256" y="357054"/>
                    <a:pt x="269364" y="357054"/>
                  </a:cubicBezTo>
                  <a:lnTo>
                    <a:pt x="290795" y="357054"/>
                  </a:lnTo>
                  <a:cubicBezTo>
                    <a:pt x="293904" y="357054"/>
                    <a:pt x="296400" y="354561"/>
                    <a:pt x="296400" y="351457"/>
                  </a:cubicBezTo>
                  <a:lnTo>
                    <a:pt x="296400" y="345955"/>
                  </a:lnTo>
                  <a:cubicBezTo>
                    <a:pt x="296400" y="342851"/>
                    <a:pt x="293904" y="340359"/>
                    <a:pt x="290795" y="340359"/>
                  </a:cubicBezTo>
                  <a:close/>
                  <a:moveTo>
                    <a:pt x="220381" y="340359"/>
                  </a:moveTo>
                  <a:cubicBezTo>
                    <a:pt x="217272" y="340359"/>
                    <a:pt x="214776" y="342851"/>
                    <a:pt x="214776" y="345955"/>
                  </a:cubicBezTo>
                  <a:lnTo>
                    <a:pt x="214776" y="351457"/>
                  </a:lnTo>
                  <a:cubicBezTo>
                    <a:pt x="214776" y="354561"/>
                    <a:pt x="217272" y="357054"/>
                    <a:pt x="220381" y="357054"/>
                  </a:cubicBezTo>
                  <a:lnTo>
                    <a:pt x="241811" y="357054"/>
                  </a:lnTo>
                  <a:cubicBezTo>
                    <a:pt x="244920" y="357054"/>
                    <a:pt x="247416" y="354561"/>
                    <a:pt x="247416" y="351457"/>
                  </a:cubicBezTo>
                  <a:lnTo>
                    <a:pt x="247416" y="345955"/>
                  </a:lnTo>
                  <a:cubicBezTo>
                    <a:pt x="247416" y="342851"/>
                    <a:pt x="244920" y="340359"/>
                    <a:pt x="241811" y="340359"/>
                  </a:cubicBezTo>
                  <a:close/>
                  <a:moveTo>
                    <a:pt x="367332" y="309838"/>
                  </a:moveTo>
                  <a:cubicBezTo>
                    <a:pt x="364224" y="309838"/>
                    <a:pt x="361727" y="312331"/>
                    <a:pt x="361727" y="315434"/>
                  </a:cubicBezTo>
                  <a:lnTo>
                    <a:pt x="361727" y="320984"/>
                  </a:lnTo>
                  <a:cubicBezTo>
                    <a:pt x="361727" y="324040"/>
                    <a:pt x="364224" y="326533"/>
                    <a:pt x="367332" y="326533"/>
                  </a:cubicBezTo>
                  <a:lnTo>
                    <a:pt x="388763" y="326533"/>
                  </a:lnTo>
                  <a:cubicBezTo>
                    <a:pt x="391871" y="326533"/>
                    <a:pt x="394368" y="324040"/>
                    <a:pt x="394368" y="320984"/>
                  </a:cubicBezTo>
                  <a:lnTo>
                    <a:pt x="394368" y="315434"/>
                  </a:lnTo>
                  <a:cubicBezTo>
                    <a:pt x="394368" y="312331"/>
                    <a:pt x="391871" y="309838"/>
                    <a:pt x="388763" y="309838"/>
                  </a:cubicBezTo>
                  <a:close/>
                  <a:moveTo>
                    <a:pt x="318348" y="309838"/>
                  </a:moveTo>
                  <a:cubicBezTo>
                    <a:pt x="315240" y="309838"/>
                    <a:pt x="312743" y="312331"/>
                    <a:pt x="312743" y="315434"/>
                  </a:cubicBezTo>
                  <a:lnTo>
                    <a:pt x="312743" y="320984"/>
                  </a:lnTo>
                  <a:cubicBezTo>
                    <a:pt x="312743" y="324040"/>
                    <a:pt x="315240" y="326533"/>
                    <a:pt x="318348" y="326533"/>
                  </a:cubicBezTo>
                  <a:lnTo>
                    <a:pt x="339779" y="326533"/>
                  </a:lnTo>
                  <a:cubicBezTo>
                    <a:pt x="342887" y="326533"/>
                    <a:pt x="345384" y="324040"/>
                    <a:pt x="345384" y="320984"/>
                  </a:cubicBezTo>
                  <a:lnTo>
                    <a:pt x="345384" y="315434"/>
                  </a:lnTo>
                  <a:cubicBezTo>
                    <a:pt x="345384" y="312331"/>
                    <a:pt x="342887" y="309838"/>
                    <a:pt x="339779" y="309838"/>
                  </a:cubicBezTo>
                  <a:close/>
                  <a:moveTo>
                    <a:pt x="269364" y="309838"/>
                  </a:moveTo>
                  <a:cubicBezTo>
                    <a:pt x="266256" y="309838"/>
                    <a:pt x="263760" y="312331"/>
                    <a:pt x="263760" y="315434"/>
                  </a:cubicBezTo>
                  <a:lnTo>
                    <a:pt x="263760" y="320984"/>
                  </a:lnTo>
                  <a:cubicBezTo>
                    <a:pt x="263760" y="324040"/>
                    <a:pt x="266256" y="326533"/>
                    <a:pt x="269364" y="326533"/>
                  </a:cubicBezTo>
                  <a:lnTo>
                    <a:pt x="290795" y="326533"/>
                  </a:lnTo>
                  <a:cubicBezTo>
                    <a:pt x="293904" y="326533"/>
                    <a:pt x="296400" y="324040"/>
                    <a:pt x="296400" y="320984"/>
                  </a:cubicBezTo>
                  <a:lnTo>
                    <a:pt x="296400" y="315434"/>
                  </a:lnTo>
                  <a:cubicBezTo>
                    <a:pt x="296400" y="312331"/>
                    <a:pt x="293904" y="309838"/>
                    <a:pt x="290795" y="309838"/>
                  </a:cubicBezTo>
                  <a:close/>
                  <a:moveTo>
                    <a:pt x="220381" y="309838"/>
                  </a:moveTo>
                  <a:cubicBezTo>
                    <a:pt x="217272" y="309838"/>
                    <a:pt x="214776" y="312331"/>
                    <a:pt x="214776" y="315434"/>
                  </a:cubicBezTo>
                  <a:lnTo>
                    <a:pt x="214776" y="320984"/>
                  </a:lnTo>
                  <a:cubicBezTo>
                    <a:pt x="214776" y="324040"/>
                    <a:pt x="217272" y="326533"/>
                    <a:pt x="220381" y="326533"/>
                  </a:cubicBezTo>
                  <a:lnTo>
                    <a:pt x="241811" y="326533"/>
                  </a:lnTo>
                  <a:cubicBezTo>
                    <a:pt x="244920" y="326533"/>
                    <a:pt x="247416" y="324040"/>
                    <a:pt x="247416" y="320984"/>
                  </a:cubicBezTo>
                  <a:lnTo>
                    <a:pt x="247416" y="315434"/>
                  </a:lnTo>
                  <a:cubicBezTo>
                    <a:pt x="247416" y="312331"/>
                    <a:pt x="244920" y="309838"/>
                    <a:pt x="241811" y="309838"/>
                  </a:cubicBezTo>
                  <a:close/>
                  <a:moveTo>
                    <a:pt x="367332" y="278048"/>
                  </a:moveTo>
                  <a:cubicBezTo>
                    <a:pt x="364224" y="278048"/>
                    <a:pt x="361727" y="280587"/>
                    <a:pt x="361727" y="283644"/>
                  </a:cubicBezTo>
                  <a:lnTo>
                    <a:pt x="361727" y="289193"/>
                  </a:lnTo>
                  <a:cubicBezTo>
                    <a:pt x="361727" y="292297"/>
                    <a:pt x="364224" y="294789"/>
                    <a:pt x="367332" y="294789"/>
                  </a:cubicBezTo>
                  <a:lnTo>
                    <a:pt x="388763" y="294789"/>
                  </a:lnTo>
                  <a:cubicBezTo>
                    <a:pt x="391871" y="294789"/>
                    <a:pt x="394368" y="292297"/>
                    <a:pt x="394368" y="289193"/>
                  </a:cubicBezTo>
                  <a:lnTo>
                    <a:pt x="394368" y="283644"/>
                  </a:lnTo>
                  <a:cubicBezTo>
                    <a:pt x="394368" y="280587"/>
                    <a:pt x="391871" y="278048"/>
                    <a:pt x="388763" y="278048"/>
                  </a:cubicBezTo>
                  <a:close/>
                  <a:moveTo>
                    <a:pt x="318348" y="278048"/>
                  </a:moveTo>
                  <a:cubicBezTo>
                    <a:pt x="315240" y="278048"/>
                    <a:pt x="312743" y="280587"/>
                    <a:pt x="312743" y="283644"/>
                  </a:cubicBezTo>
                  <a:lnTo>
                    <a:pt x="312743" y="289193"/>
                  </a:lnTo>
                  <a:cubicBezTo>
                    <a:pt x="312743" y="292297"/>
                    <a:pt x="315240" y="294789"/>
                    <a:pt x="318348" y="294789"/>
                  </a:cubicBezTo>
                  <a:lnTo>
                    <a:pt x="339779" y="294789"/>
                  </a:lnTo>
                  <a:cubicBezTo>
                    <a:pt x="342887" y="294789"/>
                    <a:pt x="345384" y="292297"/>
                    <a:pt x="345384" y="289193"/>
                  </a:cubicBezTo>
                  <a:lnTo>
                    <a:pt x="345384" y="283644"/>
                  </a:lnTo>
                  <a:cubicBezTo>
                    <a:pt x="345384" y="280587"/>
                    <a:pt x="342887" y="278048"/>
                    <a:pt x="339779" y="278048"/>
                  </a:cubicBezTo>
                  <a:close/>
                  <a:moveTo>
                    <a:pt x="269364" y="278048"/>
                  </a:moveTo>
                  <a:cubicBezTo>
                    <a:pt x="266256" y="278048"/>
                    <a:pt x="263760" y="280587"/>
                    <a:pt x="263760" y="283644"/>
                  </a:cubicBezTo>
                  <a:lnTo>
                    <a:pt x="263760" y="289193"/>
                  </a:lnTo>
                  <a:cubicBezTo>
                    <a:pt x="263760" y="292297"/>
                    <a:pt x="266256" y="294789"/>
                    <a:pt x="269364" y="294789"/>
                  </a:cubicBezTo>
                  <a:lnTo>
                    <a:pt x="290795" y="294789"/>
                  </a:lnTo>
                  <a:cubicBezTo>
                    <a:pt x="293904" y="294789"/>
                    <a:pt x="296400" y="292297"/>
                    <a:pt x="296400" y="289193"/>
                  </a:cubicBezTo>
                  <a:lnTo>
                    <a:pt x="296400" y="283644"/>
                  </a:lnTo>
                  <a:cubicBezTo>
                    <a:pt x="296400" y="280587"/>
                    <a:pt x="293904" y="278048"/>
                    <a:pt x="290795" y="278048"/>
                  </a:cubicBezTo>
                  <a:close/>
                  <a:moveTo>
                    <a:pt x="220381" y="278048"/>
                  </a:moveTo>
                  <a:cubicBezTo>
                    <a:pt x="217272" y="278048"/>
                    <a:pt x="214776" y="280587"/>
                    <a:pt x="214776" y="283644"/>
                  </a:cubicBezTo>
                  <a:lnTo>
                    <a:pt x="214776" y="289193"/>
                  </a:lnTo>
                  <a:cubicBezTo>
                    <a:pt x="214776" y="292297"/>
                    <a:pt x="217272" y="294789"/>
                    <a:pt x="220381" y="294789"/>
                  </a:cubicBezTo>
                  <a:lnTo>
                    <a:pt x="241811" y="294789"/>
                  </a:lnTo>
                  <a:cubicBezTo>
                    <a:pt x="244920" y="294789"/>
                    <a:pt x="247416" y="292297"/>
                    <a:pt x="247416" y="289193"/>
                  </a:cubicBezTo>
                  <a:lnTo>
                    <a:pt x="247416" y="283644"/>
                  </a:lnTo>
                  <a:cubicBezTo>
                    <a:pt x="247416" y="280587"/>
                    <a:pt x="244920" y="278048"/>
                    <a:pt x="241811" y="278048"/>
                  </a:cubicBezTo>
                  <a:close/>
                  <a:moveTo>
                    <a:pt x="367332" y="247527"/>
                  </a:moveTo>
                  <a:cubicBezTo>
                    <a:pt x="364224" y="247527"/>
                    <a:pt x="361727" y="250066"/>
                    <a:pt x="361727" y="253123"/>
                  </a:cubicBezTo>
                  <a:lnTo>
                    <a:pt x="361727" y="258672"/>
                  </a:lnTo>
                  <a:cubicBezTo>
                    <a:pt x="361727" y="261776"/>
                    <a:pt x="364224" y="264269"/>
                    <a:pt x="367332" y="264269"/>
                  </a:cubicBezTo>
                  <a:lnTo>
                    <a:pt x="388763" y="264269"/>
                  </a:lnTo>
                  <a:cubicBezTo>
                    <a:pt x="391871" y="264269"/>
                    <a:pt x="394368" y="261776"/>
                    <a:pt x="394368" y="258672"/>
                  </a:cubicBezTo>
                  <a:lnTo>
                    <a:pt x="394368" y="253123"/>
                  </a:lnTo>
                  <a:cubicBezTo>
                    <a:pt x="394368" y="250066"/>
                    <a:pt x="391871" y="247527"/>
                    <a:pt x="388763" y="247527"/>
                  </a:cubicBezTo>
                  <a:close/>
                  <a:moveTo>
                    <a:pt x="318348" y="247527"/>
                  </a:moveTo>
                  <a:cubicBezTo>
                    <a:pt x="315240" y="247527"/>
                    <a:pt x="312743" y="250066"/>
                    <a:pt x="312743" y="253123"/>
                  </a:cubicBezTo>
                  <a:lnTo>
                    <a:pt x="312743" y="258672"/>
                  </a:lnTo>
                  <a:cubicBezTo>
                    <a:pt x="312743" y="261776"/>
                    <a:pt x="315240" y="264269"/>
                    <a:pt x="318348" y="264269"/>
                  </a:cubicBezTo>
                  <a:lnTo>
                    <a:pt x="339779" y="264269"/>
                  </a:lnTo>
                  <a:cubicBezTo>
                    <a:pt x="342887" y="264269"/>
                    <a:pt x="345384" y="261776"/>
                    <a:pt x="345384" y="258672"/>
                  </a:cubicBezTo>
                  <a:lnTo>
                    <a:pt x="345384" y="253123"/>
                  </a:lnTo>
                  <a:cubicBezTo>
                    <a:pt x="345384" y="250066"/>
                    <a:pt x="342887" y="247527"/>
                    <a:pt x="339779" y="247527"/>
                  </a:cubicBezTo>
                  <a:close/>
                  <a:moveTo>
                    <a:pt x="269364" y="247527"/>
                  </a:moveTo>
                  <a:cubicBezTo>
                    <a:pt x="266256" y="247527"/>
                    <a:pt x="263760" y="250066"/>
                    <a:pt x="263760" y="253123"/>
                  </a:cubicBezTo>
                  <a:lnTo>
                    <a:pt x="263760" y="258672"/>
                  </a:lnTo>
                  <a:cubicBezTo>
                    <a:pt x="263760" y="261776"/>
                    <a:pt x="266256" y="264269"/>
                    <a:pt x="269364" y="264269"/>
                  </a:cubicBezTo>
                  <a:lnTo>
                    <a:pt x="290795" y="264269"/>
                  </a:lnTo>
                  <a:cubicBezTo>
                    <a:pt x="293904" y="264269"/>
                    <a:pt x="296400" y="261776"/>
                    <a:pt x="296400" y="258672"/>
                  </a:cubicBezTo>
                  <a:lnTo>
                    <a:pt x="296400" y="253123"/>
                  </a:lnTo>
                  <a:cubicBezTo>
                    <a:pt x="296400" y="250066"/>
                    <a:pt x="293904" y="247527"/>
                    <a:pt x="290795" y="247527"/>
                  </a:cubicBezTo>
                  <a:close/>
                  <a:moveTo>
                    <a:pt x="220381" y="247527"/>
                  </a:moveTo>
                  <a:cubicBezTo>
                    <a:pt x="217272" y="247527"/>
                    <a:pt x="214776" y="250066"/>
                    <a:pt x="214776" y="253123"/>
                  </a:cubicBezTo>
                  <a:lnTo>
                    <a:pt x="214776" y="258672"/>
                  </a:lnTo>
                  <a:cubicBezTo>
                    <a:pt x="214776" y="261776"/>
                    <a:pt x="217272" y="264269"/>
                    <a:pt x="220381" y="264269"/>
                  </a:cubicBezTo>
                  <a:lnTo>
                    <a:pt x="241811" y="264269"/>
                  </a:lnTo>
                  <a:cubicBezTo>
                    <a:pt x="244920" y="264269"/>
                    <a:pt x="247416" y="261776"/>
                    <a:pt x="247416" y="258672"/>
                  </a:cubicBezTo>
                  <a:lnTo>
                    <a:pt x="247416" y="253123"/>
                  </a:lnTo>
                  <a:cubicBezTo>
                    <a:pt x="247416" y="250066"/>
                    <a:pt x="244920" y="247527"/>
                    <a:pt x="241811" y="247527"/>
                  </a:cubicBezTo>
                  <a:close/>
                  <a:moveTo>
                    <a:pt x="367332" y="217053"/>
                  </a:moveTo>
                  <a:cubicBezTo>
                    <a:pt x="364224" y="217053"/>
                    <a:pt x="361727" y="219546"/>
                    <a:pt x="361727" y="222602"/>
                  </a:cubicBezTo>
                  <a:lnTo>
                    <a:pt x="361727" y="228152"/>
                  </a:lnTo>
                  <a:cubicBezTo>
                    <a:pt x="361727" y="231255"/>
                    <a:pt x="364224" y="233748"/>
                    <a:pt x="367332" y="233748"/>
                  </a:cubicBezTo>
                  <a:lnTo>
                    <a:pt x="388763" y="233748"/>
                  </a:lnTo>
                  <a:cubicBezTo>
                    <a:pt x="391871" y="233748"/>
                    <a:pt x="394368" y="231255"/>
                    <a:pt x="394368" y="228152"/>
                  </a:cubicBezTo>
                  <a:lnTo>
                    <a:pt x="394368" y="222602"/>
                  </a:lnTo>
                  <a:cubicBezTo>
                    <a:pt x="394368" y="219546"/>
                    <a:pt x="391871" y="217053"/>
                    <a:pt x="388763" y="217053"/>
                  </a:cubicBezTo>
                  <a:close/>
                  <a:moveTo>
                    <a:pt x="318348" y="217053"/>
                  </a:moveTo>
                  <a:cubicBezTo>
                    <a:pt x="315240" y="217053"/>
                    <a:pt x="312743" y="219546"/>
                    <a:pt x="312743" y="222602"/>
                  </a:cubicBezTo>
                  <a:lnTo>
                    <a:pt x="312743" y="228152"/>
                  </a:lnTo>
                  <a:cubicBezTo>
                    <a:pt x="312743" y="231255"/>
                    <a:pt x="315240" y="233748"/>
                    <a:pt x="318348" y="233748"/>
                  </a:cubicBezTo>
                  <a:lnTo>
                    <a:pt x="339779" y="233748"/>
                  </a:lnTo>
                  <a:cubicBezTo>
                    <a:pt x="342887" y="233748"/>
                    <a:pt x="345384" y="231255"/>
                    <a:pt x="345384" y="228152"/>
                  </a:cubicBezTo>
                  <a:lnTo>
                    <a:pt x="345384" y="222602"/>
                  </a:lnTo>
                  <a:cubicBezTo>
                    <a:pt x="345384" y="219546"/>
                    <a:pt x="342887" y="217053"/>
                    <a:pt x="339779" y="217053"/>
                  </a:cubicBezTo>
                  <a:close/>
                  <a:moveTo>
                    <a:pt x="269364" y="217053"/>
                  </a:moveTo>
                  <a:cubicBezTo>
                    <a:pt x="266256" y="217053"/>
                    <a:pt x="263760" y="219546"/>
                    <a:pt x="263760" y="222602"/>
                  </a:cubicBezTo>
                  <a:lnTo>
                    <a:pt x="263760" y="228152"/>
                  </a:lnTo>
                  <a:cubicBezTo>
                    <a:pt x="263760" y="231255"/>
                    <a:pt x="266256" y="233748"/>
                    <a:pt x="269364" y="233748"/>
                  </a:cubicBezTo>
                  <a:lnTo>
                    <a:pt x="290795" y="233748"/>
                  </a:lnTo>
                  <a:cubicBezTo>
                    <a:pt x="293904" y="233748"/>
                    <a:pt x="296400" y="231255"/>
                    <a:pt x="296400" y="228152"/>
                  </a:cubicBezTo>
                  <a:lnTo>
                    <a:pt x="296400" y="222602"/>
                  </a:lnTo>
                  <a:cubicBezTo>
                    <a:pt x="296400" y="219546"/>
                    <a:pt x="293904" y="217053"/>
                    <a:pt x="290795" y="217053"/>
                  </a:cubicBezTo>
                  <a:close/>
                  <a:moveTo>
                    <a:pt x="220381" y="217053"/>
                  </a:moveTo>
                  <a:cubicBezTo>
                    <a:pt x="217272" y="217053"/>
                    <a:pt x="214776" y="219546"/>
                    <a:pt x="214776" y="222602"/>
                  </a:cubicBezTo>
                  <a:lnTo>
                    <a:pt x="214776" y="228152"/>
                  </a:lnTo>
                  <a:cubicBezTo>
                    <a:pt x="214776" y="231255"/>
                    <a:pt x="217272" y="233748"/>
                    <a:pt x="220381" y="233748"/>
                  </a:cubicBezTo>
                  <a:lnTo>
                    <a:pt x="241811" y="233748"/>
                  </a:lnTo>
                  <a:cubicBezTo>
                    <a:pt x="244920" y="233748"/>
                    <a:pt x="247416" y="231255"/>
                    <a:pt x="247416" y="228152"/>
                  </a:cubicBezTo>
                  <a:lnTo>
                    <a:pt x="247416" y="222602"/>
                  </a:lnTo>
                  <a:cubicBezTo>
                    <a:pt x="247416" y="219546"/>
                    <a:pt x="244920" y="217053"/>
                    <a:pt x="241811" y="217053"/>
                  </a:cubicBezTo>
                  <a:close/>
                  <a:moveTo>
                    <a:pt x="193628" y="198148"/>
                  </a:moveTo>
                  <a:lnTo>
                    <a:pt x="415986" y="198148"/>
                  </a:lnTo>
                  <a:cubicBezTo>
                    <a:pt x="419095" y="198148"/>
                    <a:pt x="421638" y="200688"/>
                    <a:pt x="421638" y="203791"/>
                  </a:cubicBezTo>
                  <a:lnTo>
                    <a:pt x="421638" y="450920"/>
                  </a:lnTo>
                  <a:lnTo>
                    <a:pt x="579282" y="450920"/>
                  </a:lnTo>
                  <a:cubicBezTo>
                    <a:pt x="582390" y="450920"/>
                    <a:pt x="584887" y="453413"/>
                    <a:pt x="584887" y="456517"/>
                  </a:cubicBezTo>
                  <a:lnTo>
                    <a:pt x="584887" y="578506"/>
                  </a:lnTo>
                  <a:lnTo>
                    <a:pt x="603350" y="578506"/>
                  </a:lnTo>
                  <a:cubicBezTo>
                    <a:pt x="606788" y="578506"/>
                    <a:pt x="609614" y="581327"/>
                    <a:pt x="609614" y="584808"/>
                  </a:cubicBezTo>
                  <a:lnTo>
                    <a:pt x="609614" y="601690"/>
                  </a:lnTo>
                  <a:cubicBezTo>
                    <a:pt x="609614" y="605170"/>
                    <a:pt x="606788" y="607992"/>
                    <a:pt x="603350" y="607992"/>
                  </a:cubicBezTo>
                  <a:lnTo>
                    <a:pt x="6264" y="607992"/>
                  </a:lnTo>
                  <a:cubicBezTo>
                    <a:pt x="2826" y="607992"/>
                    <a:pt x="0" y="605170"/>
                    <a:pt x="0" y="601690"/>
                  </a:cubicBezTo>
                  <a:lnTo>
                    <a:pt x="0" y="584808"/>
                  </a:lnTo>
                  <a:cubicBezTo>
                    <a:pt x="0" y="581327"/>
                    <a:pt x="2826" y="578506"/>
                    <a:pt x="6264" y="578506"/>
                  </a:cubicBezTo>
                  <a:lnTo>
                    <a:pt x="24727" y="578506"/>
                  </a:lnTo>
                  <a:lnTo>
                    <a:pt x="24727" y="456517"/>
                  </a:lnTo>
                  <a:cubicBezTo>
                    <a:pt x="24727" y="453413"/>
                    <a:pt x="27224" y="450920"/>
                    <a:pt x="30332" y="450920"/>
                  </a:cubicBezTo>
                  <a:lnTo>
                    <a:pt x="187976" y="450826"/>
                  </a:lnTo>
                  <a:lnTo>
                    <a:pt x="187976" y="203791"/>
                  </a:lnTo>
                  <a:cubicBezTo>
                    <a:pt x="187976" y="200688"/>
                    <a:pt x="190519" y="198148"/>
                    <a:pt x="193628" y="198148"/>
                  </a:cubicBezTo>
                  <a:close/>
                  <a:moveTo>
                    <a:pt x="304736" y="0"/>
                  </a:moveTo>
                  <a:lnTo>
                    <a:pt x="304878" y="0"/>
                  </a:lnTo>
                  <a:cubicBezTo>
                    <a:pt x="307939" y="0"/>
                    <a:pt x="310482" y="2493"/>
                    <a:pt x="310482" y="5597"/>
                  </a:cubicBezTo>
                  <a:lnTo>
                    <a:pt x="310482" y="60718"/>
                  </a:lnTo>
                  <a:cubicBezTo>
                    <a:pt x="310482" y="62082"/>
                    <a:pt x="310953" y="63399"/>
                    <a:pt x="311848" y="64434"/>
                  </a:cubicBezTo>
                  <a:lnTo>
                    <a:pt x="416874" y="182907"/>
                  </a:lnTo>
                  <a:cubicBezTo>
                    <a:pt x="418664" y="184930"/>
                    <a:pt x="417251" y="188128"/>
                    <a:pt x="414520" y="188128"/>
                  </a:cubicBezTo>
                  <a:lnTo>
                    <a:pt x="195095" y="188128"/>
                  </a:lnTo>
                  <a:cubicBezTo>
                    <a:pt x="192363" y="188128"/>
                    <a:pt x="190950" y="184930"/>
                    <a:pt x="192740" y="182907"/>
                  </a:cubicBezTo>
                  <a:lnTo>
                    <a:pt x="297766" y="64434"/>
                  </a:lnTo>
                  <a:cubicBezTo>
                    <a:pt x="298661" y="63399"/>
                    <a:pt x="299132" y="62082"/>
                    <a:pt x="299132" y="60718"/>
                  </a:cubicBezTo>
                  <a:lnTo>
                    <a:pt x="299132" y="5597"/>
                  </a:lnTo>
                  <a:cubicBezTo>
                    <a:pt x="299132" y="2493"/>
                    <a:pt x="301675" y="0"/>
                    <a:pt x="304736" y="0"/>
                  </a:cubicBezTo>
                  <a:close/>
                </a:path>
              </a:pathLst>
            </a:custGeom>
            <a:solidFill>
              <a:schemeClr val="bg1"/>
            </a:solidFill>
            <a:ln>
              <a:noFill/>
            </a:ln>
          </p:spPr>
        </p:sp>
      </p:grpSp>
      <p:grpSp>
        <p:nvGrpSpPr>
          <p:cNvPr id="6" name="组合 5">
            <a:extLst>
              <a:ext uri="{FF2B5EF4-FFF2-40B4-BE49-F238E27FC236}">
                <a16:creationId xmlns:a16="http://schemas.microsoft.com/office/drawing/2014/main" id="{A99FE5C3-F85D-4385-92E9-F480084A7925}"/>
              </a:ext>
            </a:extLst>
          </p:cNvPr>
          <p:cNvGrpSpPr/>
          <p:nvPr/>
        </p:nvGrpSpPr>
        <p:grpSpPr>
          <a:xfrm>
            <a:off x="3413818" y="1327916"/>
            <a:ext cx="7361989" cy="900112"/>
            <a:chOff x="3421769" y="4946474"/>
            <a:chExt cx="7361989" cy="900112"/>
          </a:xfrm>
        </p:grpSpPr>
        <p:sp>
          <p:nvSpPr>
            <p:cNvPr id="23561" name="椭圆 10"/>
            <p:cNvSpPr>
              <a:spLocks noChangeAspect="1" noChangeArrowheads="1"/>
            </p:cNvSpPr>
            <p:nvPr/>
          </p:nvSpPr>
          <p:spPr bwMode="auto">
            <a:xfrm>
              <a:off x="3421769" y="5171899"/>
              <a:ext cx="449262" cy="449262"/>
            </a:xfrm>
            <a:prstGeom prst="ellipse">
              <a:avLst/>
            </a:prstGeom>
            <a:solidFill>
              <a:srgbClr val="225877"/>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5" name="椭圆 14"/>
            <p:cNvSpPr>
              <a:spLocks noChangeAspect="1" noChangeArrowheads="1"/>
            </p:cNvSpPr>
            <p:nvPr/>
          </p:nvSpPr>
          <p:spPr bwMode="auto">
            <a:xfrm>
              <a:off x="5877631" y="4946474"/>
              <a:ext cx="900113" cy="900112"/>
            </a:xfrm>
            <a:prstGeom prst="ellipse">
              <a:avLst/>
            </a:prstGeom>
            <a:solidFill>
              <a:srgbClr val="225877"/>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9" name="直接连接符 20"/>
            <p:cNvCxnSpPr>
              <a:cxnSpLocks noChangeShapeType="1"/>
              <a:stCxn id="23561" idx="6"/>
              <a:endCxn id="23565" idx="2"/>
            </p:cNvCxnSpPr>
            <p:nvPr/>
          </p:nvCxnSpPr>
          <p:spPr bwMode="auto">
            <a:xfrm>
              <a:off x="3871031" y="5397324"/>
              <a:ext cx="2006600" cy="0"/>
            </a:xfrm>
            <a:prstGeom prst="line">
              <a:avLst/>
            </a:prstGeom>
            <a:noFill/>
            <a:ln w="9525">
              <a:solidFill>
                <a:srgbClr val="BFBFBF"/>
              </a:solidFill>
              <a:round/>
              <a:headEnd/>
              <a:tailEnd/>
            </a:ln>
            <a:extLst>
              <a:ext uri="{909E8E84-426E-40DD-AFC4-6F175D3DCCD1}">
                <a14:hiddenFill xmlns:a14="http://schemas.microsoft.com/office/drawing/2010/main">
                  <a:noFill/>
                </a14:hiddenFill>
              </a:ext>
            </a:extLst>
          </p:spPr>
        </p:cxnSp>
        <p:sp>
          <p:nvSpPr>
            <p:cNvPr id="23573" name="文本框 24"/>
            <p:cNvSpPr txBox="1">
              <a:spLocks noChangeArrowheads="1"/>
            </p:cNvSpPr>
            <p:nvPr/>
          </p:nvSpPr>
          <p:spPr bwMode="auto">
            <a:xfrm>
              <a:off x="6925381" y="5002360"/>
              <a:ext cx="1415772" cy="37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2D2F45"/>
                  </a:solidFill>
                </a:rPr>
                <a:t>信息技术行业</a:t>
              </a:r>
            </a:p>
          </p:txBody>
        </p:sp>
        <p:sp>
          <p:nvSpPr>
            <p:cNvPr id="23577" name="文本框 28"/>
            <p:cNvSpPr txBox="1">
              <a:spLocks noChangeArrowheads="1"/>
            </p:cNvSpPr>
            <p:nvPr/>
          </p:nvSpPr>
          <p:spPr bwMode="auto">
            <a:xfrm>
              <a:off x="6922958" y="5389962"/>
              <a:ext cx="3860800" cy="32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rPr>
                <a:t>通信、风电技术；智慧社区技术服务等</a:t>
              </a:r>
              <a:endParaRPr lang="zh-CN" altLang="en-US" sz="1400" dirty="0">
                <a:solidFill>
                  <a:srgbClr val="595959"/>
                </a:solidFill>
                <a:latin typeface="方正细圆简体" pitchFamily="2" charset="-122"/>
                <a:ea typeface="方正细圆简体" pitchFamily="2" charset="-122"/>
              </a:endParaRPr>
            </a:p>
          </p:txBody>
        </p:sp>
        <p:sp>
          <p:nvSpPr>
            <p:cNvPr id="38" name="analytics_237474"/>
            <p:cNvSpPr>
              <a:spLocks noChangeAspect="1"/>
            </p:cNvSpPr>
            <p:nvPr/>
          </p:nvSpPr>
          <p:spPr bwMode="auto">
            <a:xfrm>
              <a:off x="6022845" y="5165918"/>
              <a:ext cx="609685" cy="416038"/>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7 w 607639"/>
                <a:gd name="connsiteY7" fmla="*/ 364067 h 414642"/>
                <a:gd name="connsiteX8" fmla="*/ 394917 w 607639"/>
                <a:gd name="connsiteY8" fmla="*/ 374200 h 414642"/>
                <a:gd name="connsiteX9" fmla="*/ 384859 w 607639"/>
                <a:gd name="connsiteY9" fmla="*/ 384244 h 414642"/>
                <a:gd name="connsiteX10" fmla="*/ 222780 w 607639"/>
                <a:gd name="connsiteY10" fmla="*/ 384244 h 414642"/>
                <a:gd name="connsiteX11" fmla="*/ 212633 w 607639"/>
                <a:gd name="connsiteY11" fmla="*/ 374200 h 414642"/>
                <a:gd name="connsiteX12" fmla="*/ 212633 w 607639"/>
                <a:gd name="connsiteY12" fmla="*/ 364067 h 414642"/>
                <a:gd name="connsiteX13" fmla="*/ 50644 w 607639"/>
                <a:gd name="connsiteY13" fmla="*/ 364067 h 414642"/>
                <a:gd name="connsiteX14" fmla="*/ 234974 w 607639"/>
                <a:gd name="connsiteY14" fmla="*/ 263095 h 414642"/>
                <a:gd name="connsiteX15" fmla="*/ 229099 w 607639"/>
                <a:gd name="connsiteY15" fmla="*/ 263718 h 414642"/>
                <a:gd name="connsiteX16" fmla="*/ 225717 w 607639"/>
                <a:gd name="connsiteY16" fmla="*/ 265851 h 414642"/>
                <a:gd name="connsiteX17" fmla="*/ 223581 w 607639"/>
                <a:gd name="connsiteY17" fmla="*/ 269228 h 414642"/>
                <a:gd name="connsiteX18" fmla="*/ 222780 w 607639"/>
                <a:gd name="connsiteY18" fmla="*/ 273050 h 414642"/>
                <a:gd name="connsiteX19" fmla="*/ 225717 w 607639"/>
                <a:gd name="connsiteY19" fmla="*/ 280250 h 414642"/>
                <a:gd name="connsiteX20" fmla="*/ 229099 w 607639"/>
                <a:gd name="connsiteY20" fmla="*/ 282383 h 414642"/>
                <a:gd name="connsiteX21" fmla="*/ 232927 w 607639"/>
                <a:gd name="connsiteY21" fmla="*/ 283183 h 414642"/>
                <a:gd name="connsiteX22" fmla="*/ 234974 w 607639"/>
                <a:gd name="connsiteY22" fmla="*/ 282917 h 414642"/>
                <a:gd name="connsiteX23" fmla="*/ 236754 w 607639"/>
                <a:gd name="connsiteY23" fmla="*/ 282383 h 414642"/>
                <a:gd name="connsiteX24" fmla="*/ 238623 w 607639"/>
                <a:gd name="connsiteY24" fmla="*/ 281405 h 414642"/>
                <a:gd name="connsiteX25" fmla="*/ 240136 w 607639"/>
                <a:gd name="connsiteY25" fmla="*/ 280250 h 414642"/>
                <a:gd name="connsiteX26" fmla="*/ 243073 w 607639"/>
                <a:gd name="connsiteY26" fmla="*/ 273050 h 414642"/>
                <a:gd name="connsiteX27" fmla="*/ 242272 w 607639"/>
                <a:gd name="connsiteY27" fmla="*/ 269228 h 414642"/>
                <a:gd name="connsiteX28" fmla="*/ 240136 w 607639"/>
                <a:gd name="connsiteY28" fmla="*/ 265851 h 414642"/>
                <a:gd name="connsiteX29" fmla="*/ 238623 w 607639"/>
                <a:gd name="connsiteY29" fmla="*/ 264606 h 414642"/>
                <a:gd name="connsiteX30" fmla="*/ 236754 w 607639"/>
                <a:gd name="connsiteY30" fmla="*/ 263718 h 414642"/>
                <a:gd name="connsiteX31" fmla="*/ 234974 w 607639"/>
                <a:gd name="connsiteY31" fmla="*/ 263095 h 414642"/>
                <a:gd name="connsiteX32" fmla="*/ 182283 w 607639"/>
                <a:gd name="connsiteY32" fmla="*/ 262918 h 414642"/>
                <a:gd name="connsiteX33" fmla="*/ 172136 w 607639"/>
                <a:gd name="connsiteY33" fmla="*/ 273050 h 414642"/>
                <a:gd name="connsiteX34" fmla="*/ 182283 w 607639"/>
                <a:gd name="connsiteY34" fmla="*/ 283183 h 414642"/>
                <a:gd name="connsiteX35" fmla="*/ 192429 w 607639"/>
                <a:gd name="connsiteY35" fmla="*/ 283183 h 414642"/>
                <a:gd name="connsiteX36" fmla="*/ 202576 w 607639"/>
                <a:gd name="connsiteY36" fmla="*/ 273050 h 414642"/>
                <a:gd name="connsiteX37" fmla="*/ 192429 w 607639"/>
                <a:gd name="connsiteY37" fmla="*/ 262918 h 414642"/>
                <a:gd name="connsiteX38" fmla="*/ 91141 w 607639"/>
                <a:gd name="connsiteY38" fmla="*/ 262918 h 414642"/>
                <a:gd name="connsiteX39" fmla="*/ 80995 w 607639"/>
                <a:gd name="connsiteY39" fmla="*/ 273050 h 414642"/>
                <a:gd name="connsiteX40" fmla="*/ 91141 w 607639"/>
                <a:gd name="connsiteY40" fmla="*/ 283183 h 414642"/>
                <a:gd name="connsiteX41" fmla="*/ 141785 w 607639"/>
                <a:gd name="connsiteY41" fmla="*/ 283183 h 414642"/>
                <a:gd name="connsiteX42" fmla="*/ 151932 w 607639"/>
                <a:gd name="connsiteY42" fmla="*/ 273050 h 414642"/>
                <a:gd name="connsiteX43" fmla="*/ 141785 w 607639"/>
                <a:gd name="connsiteY43" fmla="*/ 262918 h 414642"/>
                <a:gd name="connsiteX44" fmla="*/ 161989 w 607639"/>
                <a:gd name="connsiteY44" fmla="*/ 222476 h 414642"/>
                <a:gd name="connsiteX45" fmla="*/ 151932 w 607639"/>
                <a:gd name="connsiteY45" fmla="*/ 232608 h 414642"/>
                <a:gd name="connsiteX46" fmla="*/ 161989 w 607639"/>
                <a:gd name="connsiteY46" fmla="*/ 242741 h 414642"/>
                <a:gd name="connsiteX47" fmla="*/ 232927 w 607639"/>
                <a:gd name="connsiteY47" fmla="*/ 242741 h 414642"/>
                <a:gd name="connsiteX48" fmla="*/ 243073 w 607639"/>
                <a:gd name="connsiteY48" fmla="*/ 232608 h 414642"/>
                <a:gd name="connsiteX49" fmla="*/ 232927 w 607639"/>
                <a:gd name="connsiteY49" fmla="*/ 222476 h 414642"/>
                <a:gd name="connsiteX50" fmla="*/ 91141 w 607639"/>
                <a:gd name="connsiteY50" fmla="*/ 222476 h 414642"/>
                <a:gd name="connsiteX51" fmla="*/ 80995 w 607639"/>
                <a:gd name="connsiteY51" fmla="*/ 232608 h 414642"/>
                <a:gd name="connsiteX52" fmla="*/ 91141 w 607639"/>
                <a:gd name="connsiteY52" fmla="*/ 242741 h 414642"/>
                <a:gd name="connsiteX53" fmla="*/ 121492 w 607639"/>
                <a:gd name="connsiteY53" fmla="*/ 242741 h 414642"/>
                <a:gd name="connsiteX54" fmla="*/ 131639 w 607639"/>
                <a:gd name="connsiteY54" fmla="*/ 232608 h 414642"/>
                <a:gd name="connsiteX55" fmla="*/ 121492 w 607639"/>
                <a:gd name="connsiteY55" fmla="*/ 222476 h 414642"/>
                <a:gd name="connsiteX56" fmla="*/ 236754 w 607639"/>
                <a:gd name="connsiteY56" fmla="*/ 182834 h 414642"/>
                <a:gd name="connsiteX57" fmla="*/ 225717 w 607639"/>
                <a:gd name="connsiteY57" fmla="*/ 184967 h 414642"/>
                <a:gd name="connsiteX58" fmla="*/ 224471 w 607639"/>
                <a:gd name="connsiteY58" fmla="*/ 186478 h 414642"/>
                <a:gd name="connsiteX59" fmla="*/ 223581 w 607639"/>
                <a:gd name="connsiteY59" fmla="*/ 188255 h 414642"/>
                <a:gd name="connsiteX60" fmla="*/ 222958 w 607639"/>
                <a:gd name="connsiteY60" fmla="*/ 190122 h 414642"/>
                <a:gd name="connsiteX61" fmla="*/ 222780 w 607639"/>
                <a:gd name="connsiteY61" fmla="*/ 192166 h 414642"/>
                <a:gd name="connsiteX62" fmla="*/ 223581 w 607639"/>
                <a:gd name="connsiteY62" fmla="*/ 195988 h 414642"/>
                <a:gd name="connsiteX63" fmla="*/ 225717 w 607639"/>
                <a:gd name="connsiteY63" fmla="*/ 199277 h 414642"/>
                <a:gd name="connsiteX64" fmla="*/ 232927 w 607639"/>
                <a:gd name="connsiteY64" fmla="*/ 202210 h 414642"/>
                <a:gd name="connsiteX65" fmla="*/ 236754 w 607639"/>
                <a:gd name="connsiteY65" fmla="*/ 201410 h 414642"/>
                <a:gd name="connsiteX66" fmla="*/ 240136 w 607639"/>
                <a:gd name="connsiteY66" fmla="*/ 199277 h 414642"/>
                <a:gd name="connsiteX67" fmla="*/ 242272 w 607639"/>
                <a:gd name="connsiteY67" fmla="*/ 195988 h 414642"/>
                <a:gd name="connsiteX68" fmla="*/ 243073 w 607639"/>
                <a:gd name="connsiteY68" fmla="*/ 192166 h 414642"/>
                <a:gd name="connsiteX69" fmla="*/ 242806 w 607639"/>
                <a:gd name="connsiteY69" fmla="*/ 190122 h 414642"/>
                <a:gd name="connsiteX70" fmla="*/ 242272 w 607639"/>
                <a:gd name="connsiteY70" fmla="*/ 188255 h 414642"/>
                <a:gd name="connsiteX71" fmla="*/ 241293 w 607639"/>
                <a:gd name="connsiteY71" fmla="*/ 186478 h 414642"/>
                <a:gd name="connsiteX72" fmla="*/ 240136 w 607639"/>
                <a:gd name="connsiteY72" fmla="*/ 184967 h 414642"/>
                <a:gd name="connsiteX73" fmla="*/ 236754 w 607639"/>
                <a:gd name="connsiteY73" fmla="*/ 182834 h 414642"/>
                <a:gd name="connsiteX74" fmla="*/ 182283 w 607639"/>
                <a:gd name="connsiteY74" fmla="*/ 182034 h 414642"/>
                <a:gd name="connsiteX75" fmla="*/ 172136 w 607639"/>
                <a:gd name="connsiteY75" fmla="*/ 192166 h 414642"/>
                <a:gd name="connsiteX76" fmla="*/ 182283 w 607639"/>
                <a:gd name="connsiteY76" fmla="*/ 202210 h 414642"/>
                <a:gd name="connsiteX77" fmla="*/ 192429 w 607639"/>
                <a:gd name="connsiteY77" fmla="*/ 202210 h 414642"/>
                <a:gd name="connsiteX78" fmla="*/ 202576 w 607639"/>
                <a:gd name="connsiteY78" fmla="*/ 192166 h 414642"/>
                <a:gd name="connsiteX79" fmla="*/ 192429 w 607639"/>
                <a:gd name="connsiteY79" fmla="*/ 182034 h 414642"/>
                <a:gd name="connsiteX80" fmla="*/ 91141 w 607639"/>
                <a:gd name="connsiteY80" fmla="*/ 182034 h 414642"/>
                <a:gd name="connsiteX81" fmla="*/ 80995 w 607639"/>
                <a:gd name="connsiteY81" fmla="*/ 192166 h 414642"/>
                <a:gd name="connsiteX82" fmla="*/ 91141 w 607639"/>
                <a:gd name="connsiteY82" fmla="*/ 202210 h 414642"/>
                <a:gd name="connsiteX83" fmla="*/ 141785 w 607639"/>
                <a:gd name="connsiteY83" fmla="*/ 202210 h 414642"/>
                <a:gd name="connsiteX84" fmla="*/ 151932 w 607639"/>
                <a:gd name="connsiteY84" fmla="*/ 192166 h 414642"/>
                <a:gd name="connsiteX85" fmla="*/ 141785 w 607639"/>
                <a:gd name="connsiteY85" fmla="*/ 182034 h 414642"/>
                <a:gd name="connsiteX86" fmla="*/ 161989 w 607639"/>
                <a:gd name="connsiteY86" fmla="*/ 141592 h 414642"/>
                <a:gd name="connsiteX87" fmla="*/ 151932 w 607639"/>
                <a:gd name="connsiteY87" fmla="*/ 151724 h 414642"/>
                <a:gd name="connsiteX88" fmla="*/ 161989 w 607639"/>
                <a:gd name="connsiteY88" fmla="*/ 161768 h 414642"/>
                <a:gd name="connsiteX89" fmla="*/ 232927 w 607639"/>
                <a:gd name="connsiteY89" fmla="*/ 161768 h 414642"/>
                <a:gd name="connsiteX90" fmla="*/ 243073 w 607639"/>
                <a:gd name="connsiteY90" fmla="*/ 151724 h 414642"/>
                <a:gd name="connsiteX91" fmla="*/ 232927 w 607639"/>
                <a:gd name="connsiteY91" fmla="*/ 141592 h 414642"/>
                <a:gd name="connsiteX92" fmla="*/ 91141 w 607639"/>
                <a:gd name="connsiteY92" fmla="*/ 141592 h 414642"/>
                <a:gd name="connsiteX93" fmla="*/ 80995 w 607639"/>
                <a:gd name="connsiteY93" fmla="*/ 151724 h 414642"/>
                <a:gd name="connsiteX94" fmla="*/ 91141 w 607639"/>
                <a:gd name="connsiteY94" fmla="*/ 161768 h 414642"/>
                <a:gd name="connsiteX95" fmla="*/ 121492 w 607639"/>
                <a:gd name="connsiteY95" fmla="*/ 161768 h 414642"/>
                <a:gd name="connsiteX96" fmla="*/ 131639 w 607639"/>
                <a:gd name="connsiteY96" fmla="*/ 151724 h 414642"/>
                <a:gd name="connsiteX97" fmla="*/ 121492 w 607639"/>
                <a:gd name="connsiteY97" fmla="*/ 141592 h 414642"/>
                <a:gd name="connsiteX98" fmla="*/ 229099 w 607639"/>
                <a:gd name="connsiteY98" fmla="*/ 101950 h 414642"/>
                <a:gd name="connsiteX99" fmla="*/ 225717 w 607639"/>
                <a:gd name="connsiteY99" fmla="*/ 104083 h 414642"/>
                <a:gd name="connsiteX100" fmla="*/ 222780 w 607639"/>
                <a:gd name="connsiteY100" fmla="*/ 111193 h 414642"/>
                <a:gd name="connsiteX101" fmla="*/ 225717 w 607639"/>
                <a:gd name="connsiteY101" fmla="*/ 118393 h 414642"/>
                <a:gd name="connsiteX102" fmla="*/ 229099 w 607639"/>
                <a:gd name="connsiteY102" fmla="*/ 120526 h 414642"/>
                <a:gd name="connsiteX103" fmla="*/ 232927 w 607639"/>
                <a:gd name="connsiteY103" fmla="*/ 121326 h 414642"/>
                <a:gd name="connsiteX104" fmla="*/ 236754 w 607639"/>
                <a:gd name="connsiteY104" fmla="*/ 120526 h 414642"/>
                <a:gd name="connsiteX105" fmla="*/ 240136 w 607639"/>
                <a:gd name="connsiteY105" fmla="*/ 118393 h 414642"/>
                <a:gd name="connsiteX106" fmla="*/ 243073 w 607639"/>
                <a:gd name="connsiteY106" fmla="*/ 111193 h 414642"/>
                <a:gd name="connsiteX107" fmla="*/ 240136 w 607639"/>
                <a:gd name="connsiteY107" fmla="*/ 104083 h 414642"/>
                <a:gd name="connsiteX108" fmla="*/ 229099 w 607639"/>
                <a:gd name="connsiteY108" fmla="*/ 101950 h 414642"/>
                <a:gd name="connsiteX109" fmla="*/ 364540 w 607639"/>
                <a:gd name="connsiteY109" fmla="*/ 101685 h 414642"/>
                <a:gd name="connsiteX110" fmla="*/ 364540 w 607639"/>
                <a:gd name="connsiteY110" fmla="*/ 192165 h 414642"/>
                <a:gd name="connsiteX111" fmla="*/ 374688 w 607639"/>
                <a:gd name="connsiteY111" fmla="*/ 202209 h 414642"/>
                <a:gd name="connsiteX112" fmla="*/ 465309 w 607639"/>
                <a:gd name="connsiteY112" fmla="*/ 202209 h 414642"/>
                <a:gd name="connsiteX113" fmla="*/ 374688 w 607639"/>
                <a:gd name="connsiteY113" fmla="*/ 283179 h 414642"/>
                <a:gd name="connsiteX114" fmla="*/ 283532 w 607639"/>
                <a:gd name="connsiteY114" fmla="*/ 192165 h 414642"/>
                <a:gd name="connsiteX115" fmla="*/ 364540 w 607639"/>
                <a:gd name="connsiteY115" fmla="*/ 101685 h 414642"/>
                <a:gd name="connsiteX116" fmla="*/ 182283 w 607639"/>
                <a:gd name="connsiteY116" fmla="*/ 101150 h 414642"/>
                <a:gd name="connsiteX117" fmla="*/ 172136 w 607639"/>
                <a:gd name="connsiteY117" fmla="*/ 111193 h 414642"/>
                <a:gd name="connsiteX118" fmla="*/ 182283 w 607639"/>
                <a:gd name="connsiteY118" fmla="*/ 121326 h 414642"/>
                <a:gd name="connsiteX119" fmla="*/ 192429 w 607639"/>
                <a:gd name="connsiteY119" fmla="*/ 121326 h 414642"/>
                <a:gd name="connsiteX120" fmla="*/ 202576 w 607639"/>
                <a:gd name="connsiteY120" fmla="*/ 111193 h 414642"/>
                <a:gd name="connsiteX121" fmla="*/ 192429 w 607639"/>
                <a:gd name="connsiteY121" fmla="*/ 101150 h 414642"/>
                <a:gd name="connsiteX122" fmla="*/ 91141 w 607639"/>
                <a:gd name="connsiteY122" fmla="*/ 101150 h 414642"/>
                <a:gd name="connsiteX123" fmla="*/ 80995 w 607639"/>
                <a:gd name="connsiteY123" fmla="*/ 111193 h 414642"/>
                <a:gd name="connsiteX124" fmla="*/ 91141 w 607639"/>
                <a:gd name="connsiteY124" fmla="*/ 121326 h 414642"/>
                <a:gd name="connsiteX125" fmla="*/ 141785 w 607639"/>
                <a:gd name="connsiteY125" fmla="*/ 121326 h 414642"/>
                <a:gd name="connsiteX126" fmla="*/ 151932 w 607639"/>
                <a:gd name="connsiteY126" fmla="*/ 111193 h 414642"/>
                <a:gd name="connsiteX127" fmla="*/ 141785 w 607639"/>
                <a:gd name="connsiteY127" fmla="*/ 101150 h 414642"/>
                <a:gd name="connsiteX128" fmla="*/ 374712 w 607639"/>
                <a:gd name="connsiteY128" fmla="*/ 80884 h 414642"/>
                <a:gd name="connsiteX129" fmla="*/ 263277 w 607639"/>
                <a:gd name="connsiteY129" fmla="*/ 192166 h 414642"/>
                <a:gd name="connsiteX130" fmla="*/ 374712 w 607639"/>
                <a:gd name="connsiteY130" fmla="*/ 303360 h 414642"/>
                <a:gd name="connsiteX131" fmla="*/ 486058 w 607639"/>
                <a:gd name="connsiteY131" fmla="*/ 192166 h 414642"/>
                <a:gd name="connsiteX132" fmla="*/ 476000 w 607639"/>
                <a:gd name="connsiteY132" fmla="*/ 182034 h 414642"/>
                <a:gd name="connsiteX133" fmla="*/ 384859 w 607639"/>
                <a:gd name="connsiteY133" fmla="*/ 182034 h 414642"/>
                <a:gd name="connsiteX134" fmla="*/ 384859 w 607639"/>
                <a:gd name="connsiteY134" fmla="*/ 91017 h 414642"/>
                <a:gd name="connsiteX135" fmla="*/ 374712 w 607639"/>
                <a:gd name="connsiteY135" fmla="*/ 80884 h 414642"/>
                <a:gd name="connsiteX136" fmla="*/ 425368 w 607639"/>
                <a:gd name="connsiteY136" fmla="*/ 61251 h 414642"/>
                <a:gd name="connsiteX137" fmla="*/ 505813 w 607639"/>
                <a:gd name="connsiteY137" fmla="*/ 141625 h 414642"/>
                <a:gd name="connsiteX138" fmla="*/ 425368 w 607639"/>
                <a:gd name="connsiteY138" fmla="*/ 141625 h 414642"/>
                <a:gd name="connsiteX139" fmla="*/ 161989 w 607639"/>
                <a:gd name="connsiteY139" fmla="*/ 60707 h 414642"/>
                <a:gd name="connsiteX140" fmla="*/ 151932 w 607639"/>
                <a:gd name="connsiteY140" fmla="*/ 70751 h 414642"/>
                <a:gd name="connsiteX141" fmla="*/ 161989 w 607639"/>
                <a:gd name="connsiteY141" fmla="*/ 80884 h 414642"/>
                <a:gd name="connsiteX142" fmla="*/ 232927 w 607639"/>
                <a:gd name="connsiteY142" fmla="*/ 80884 h 414642"/>
                <a:gd name="connsiteX143" fmla="*/ 243073 w 607639"/>
                <a:gd name="connsiteY143" fmla="*/ 70751 h 414642"/>
                <a:gd name="connsiteX144" fmla="*/ 232927 w 607639"/>
                <a:gd name="connsiteY144" fmla="*/ 60707 h 414642"/>
                <a:gd name="connsiteX145" fmla="*/ 91141 w 607639"/>
                <a:gd name="connsiteY145" fmla="*/ 60707 h 414642"/>
                <a:gd name="connsiteX146" fmla="*/ 80995 w 607639"/>
                <a:gd name="connsiteY146" fmla="*/ 70751 h 414642"/>
                <a:gd name="connsiteX147" fmla="*/ 91141 w 607639"/>
                <a:gd name="connsiteY147" fmla="*/ 80884 h 414642"/>
                <a:gd name="connsiteX148" fmla="*/ 121492 w 607639"/>
                <a:gd name="connsiteY148" fmla="*/ 80884 h 414642"/>
                <a:gd name="connsiteX149" fmla="*/ 131639 w 607639"/>
                <a:gd name="connsiteY149" fmla="*/ 70751 h 414642"/>
                <a:gd name="connsiteX150" fmla="*/ 121492 w 607639"/>
                <a:gd name="connsiteY150" fmla="*/ 60707 h 414642"/>
                <a:gd name="connsiteX151" fmla="*/ 415210 w 607639"/>
                <a:gd name="connsiteY151" fmla="*/ 40442 h 414642"/>
                <a:gd name="connsiteX152" fmla="*/ 405063 w 607639"/>
                <a:gd name="connsiteY152" fmla="*/ 50575 h 414642"/>
                <a:gd name="connsiteX153" fmla="*/ 405063 w 607639"/>
                <a:gd name="connsiteY153" fmla="*/ 151724 h 414642"/>
                <a:gd name="connsiteX154" fmla="*/ 415210 w 607639"/>
                <a:gd name="connsiteY154" fmla="*/ 161768 h 414642"/>
                <a:gd name="connsiteX155" fmla="*/ 516498 w 607639"/>
                <a:gd name="connsiteY155" fmla="*/ 161768 h 414642"/>
                <a:gd name="connsiteX156" fmla="*/ 526555 w 607639"/>
                <a:gd name="connsiteY156" fmla="*/ 151724 h 414642"/>
                <a:gd name="connsiteX157" fmla="*/ 415210 w 607639"/>
                <a:gd name="connsiteY157" fmla="*/ 40442 h 414642"/>
                <a:gd name="connsiteX158" fmla="*/ 70848 w 607639"/>
                <a:gd name="connsiteY158" fmla="*/ 0 h 414642"/>
                <a:gd name="connsiteX159" fmla="*/ 536702 w 607639"/>
                <a:gd name="connsiteY159" fmla="*/ 0 h 414642"/>
                <a:gd name="connsiteX160" fmla="*/ 567142 w 607639"/>
                <a:gd name="connsiteY160" fmla="*/ 30309 h 414642"/>
                <a:gd name="connsiteX161" fmla="*/ 567142 w 607639"/>
                <a:gd name="connsiteY161" fmla="*/ 343802 h 414642"/>
                <a:gd name="connsiteX162" fmla="*/ 597493 w 607639"/>
                <a:gd name="connsiteY162" fmla="*/ 343802 h 414642"/>
                <a:gd name="connsiteX163" fmla="*/ 607639 w 607639"/>
                <a:gd name="connsiteY163" fmla="*/ 353935 h 414642"/>
                <a:gd name="connsiteX164" fmla="*/ 607639 w 607639"/>
                <a:gd name="connsiteY164" fmla="*/ 384244 h 414642"/>
                <a:gd name="connsiteX165" fmla="*/ 577199 w 607639"/>
                <a:gd name="connsiteY165" fmla="*/ 414642 h 414642"/>
                <a:gd name="connsiteX166" fmla="*/ 30351 w 607639"/>
                <a:gd name="connsiteY166" fmla="*/ 414642 h 414642"/>
                <a:gd name="connsiteX167" fmla="*/ 0 w 607639"/>
                <a:gd name="connsiteY167" fmla="*/ 384244 h 414642"/>
                <a:gd name="connsiteX168" fmla="*/ 0 w 607639"/>
                <a:gd name="connsiteY168" fmla="*/ 353935 h 414642"/>
                <a:gd name="connsiteX169" fmla="*/ 10146 w 607639"/>
                <a:gd name="connsiteY169" fmla="*/ 343802 h 414642"/>
                <a:gd name="connsiteX170" fmla="*/ 40497 w 607639"/>
                <a:gd name="connsiteY170" fmla="*/ 343802 h 414642"/>
                <a:gd name="connsiteX171" fmla="*/ 40497 w 607639"/>
                <a:gd name="connsiteY171" fmla="*/ 30309 h 414642"/>
                <a:gd name="connsiteX172" fmla="*/ 70848 w 607639"/>
                <a:gd name="connsiteY172"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07639" h="414642">
                  <a:moveTo>
                    <a:pt x="20293" y="364067"/>
                  </a:moveTo>
                  <a:lnTo>
                    <a:pt x="20293" y="384244"/>
                  </a:lnTo>
                  <a:cubicBezTo>
                    <a:pt x="20293" y="389843"/>
                    <a:pt x="24832" y="394377"/>
                    <a:pt x="30351" y="394377"/>
                  </a:cubicBezTo>
                  <a:lnTo>
                    <a:pt x="577199" y="394377"/>
                  </a:lnTo>
                  <a:cubicBezTo>
                    <a:pt x="582807" y="394377"/>
                    <a:pt x="587346" y="389843"/>
                    <a:pt x="587346" y="384244"/>
                  </a:cubicBezTo>
                  <a:lnTo>
                    <a:pt x="587346" y="364067"/>
                  </a:lnTo>
                  <a:lnTo>
                    <a:pt x="556995" y="364067"/>
                  </a:lnTo>
                  <a:lnTo>
                    <a:pt x="394917" y="364067"/>
                  </a:lnTo>
                  <a:lnTo>
                    <a:pt x="394917" y="374200"/>
                  </a:lnTo>
                  <a:cubicBezTo>
                    <a:pt x="394917" y="379711"/>
                    <a:pt x="390377" y="384244"/>
                    <a:pt x="384859" y="384244"/>
                  </a:cubicBezTo>
                  <a:lnTo>
                    <a:pt x="222780" y="384244"/>
                  </a:lnTo>
                  <a:cubicBezTo>
                    <a:pt x="217173" y="384244"/>
                    <a:pt x="212633" y="379711"/>
                    <a:pt x="212633" y="374200"/>
                  </a:cubicBezTo>
                  <a:lnTo>
                    <a:pt x="212633" y="364067"/>
                  </a:lnTo>
                  <a:lnTo>
                    <a:pt x="50644" y="364067"/>
                  </a:lnTo>
                  <a:close/>
                  <a:moveTo>
                    <a:pt x="234974" y="263095"/>
                  </a:moveTo>
                  <a:cubicBezTo>
                    <a:pt x="232927" y="262740"/>
                    <a:pt x="230879" y="262918"/>
                    <a:pt x="229099" y="263718"/>
                  </a:cubicBezTo>
                  <a:cubicBezTo>
                    <a:pt x="227853" y="264251"/>
                    <a:pt x="226696" y="264962"/>
                    <a:pt x="225717" y="265851"/>
                  </a:cubicBezTo>
                  <a:cubicBezTo>
                    <a:pt x="224827" y="266829"/>
                    <a:pt x="224115" y="267984"/>
                    <a:pt x="223581" y="269228"/>
                  </a:cubicBezTo>
                  <a:cubicBezTo>
                    <a:pt x="223136" y="270384"/>
                    <a:pt x="222780" y="271717"/>
                    <a:pt x="222780" y="273050"/>
                  </a:cubicBezTo>
                  <a:cubicBezTo>
                    <a:pt x="222780" y="275628"/>
                    <a:pt x="223937" y="278295"/>
                    <a:pt x="225717" y="280250"/>
                  </a:cubicBezTo>
                  <a:cubicBezTo>
                    <a:pt x="226696" y="281139"/>
                    <a:pt x="227853" y="281850"/>
                    <a:pt x="229099" y="282383"/>
                  </a:cubicBezTo>
                  <a:cubicBezTo>
                    <a:pt x="230256" y="282917"/>
                    <a:pt x="231591" y="283183"/>
                    <a:pt x="232927" y="283183"/>
                  </a:cubicBezTo>
                  <a:cubicBezTo>
                    <a:pt x="233639" y="283183"/>
                    <a:pt x="234262" y="283094"/>
                    <a:pt x="234974" y="282917"/>
                  </a:cubicBezTo>
                  <a:cubicBezTo>
                    <a:pt x="235508" y="282828"/>
                    <a:pt x="236131" y="282650"/>
                    <a:pt x="236754" y="282383"/>
                  </a:cubicBezTo>
                  <a:cubicBezTo>
                    <a:pt x="237377" y="282117"/>
                    <a:pt x="238000" y="281850"/>
                    <a:pt x="238623" y="281405"/>
                  </a:cubicBezTo>
                  <a:cubicBezTo>
                    <a:pt x="239068" y="281139"/>
                    <a:pt x="239602" y="280606"/>
                    <a:pt x="240136" y="280250"/>
                  </a:cubicBezTo>
                  <a:cubicBezTo>
                    <a:pt x="241916" y="278295"/>
                    <a:pt x="243073" y="275628"/>
                    <a:pt x="243073" y="273050"/>
                  </a:cubicBezTo>
                  <a:cubicBezTo>
                    <a:pt x="243073" y="271717"/>
                    <a:pt x="242806" y="270384"/>
                    <a:pt x="242272" y="269228"/>
                  </a:cubicBezTo>
                  <a:cubicBezTo>
                    <a:pt x="241738" y="267984"/>
                    <a:pt x="241026" y="266829"/>
                    <a:pt x="240136" y="265851"/>
                  </a:cubicBezTo>
                  <a:cubicBezTo>
                    <a:pt x="239602" y="265495"/>
                    <a:pt x="239068" y="265051"/>
                    <a:pt x="238623" y="264606"/>
                  </a:cubicBezTo>
                  <a:cubicBezTo>
                    <a:pt x="238000" y="264251"/>
                    <a:pt x="237377" y="263895"/>
                    <a:pt x="236754" y="263718"/>
                  </a:cubicBezTo>
                  <a:cubicBezTo>
                    <a:pt x="236131" y="263451"/>
                    <a:pt x="235508" y="263273"/>
                    <a:pt x="234974" y="263095"/>
                  </a:cubicBezTo>
                  <a:close/>
                  <a:moveTo>
                    <a:pt x="182283" y="262918"/>
                  </a:moveTo>
                  <a:cubicBezTo>
                    <a:pt x="176675" y="262918"/>
                    <a:pt x="172136" y="267451"/>
                    <a:pt x="172136" y="273050"/>
                  </a:cubicBezTo>
                  <a:cubicBezTo>
                    <a:pt x="172136" y="278650"/>
                    <a:pt x="176675" y="283183"/>
                    <a:pt x="182283" y="283183"/>
                  </a:cubicBezTo>
                  <a:lnTo>
                    <a:pt x="192429" y="283183"/>
                  </a:lnTo>
                  <a:cubicBezTo>
                    <a:pt x="198036" y="283183"/>
                    <a:pt x="202576" y="278650"/>
                    <a:pt x="202576" y="273050"/>
                  </a:cubicBezTo>
                  <a:cubicBezTo>
                    <a:pt x="202576" y="267451"/>
                    <a:pt x="198036" y="262918"/>
                    <a:pt x="192429" y="262918"/>
                  </a:cubicBezTo>
                  <a:close/>
                  <a:moveTo>
                    <a:pt x="91141" y="262918"/>
                  </a:moveTo>
                  <a:cubicBezTo>
                    <a:pt x="85534" y="262918"/>
                    <a:pt x="80995" y="267451"/>
                    <a:pt x="80995" y="273050"/>
                  </a:cubicBezTo>
                  <a:cubicBezTo>
                    <a:pt x="80995" y="278650"/>
                    <a:pt x="85534" y="283183"/>
                    <a:pt x="91141" y="283183"/>
                  </a:cubicBezTo>
                  <a:lnTo>
                    <a:pt x="141785" y="283183"/>
                  </a:lnTo>
                  <a:cubicBezTo>
                    <a:pt x="147392" y="283183"/>
                    <a:pt x="151932" y="278650"/>
                    <a:pt x="151932" y="273050"/>
                  </a:cubicBezTo>
                  <a:cubicBezTo>
                    <a:pt x="151932" y="267451"/>
                    <a:pt x="147392" y="262918"/>
                    <a:pt x="141785" y="262918"/>
                  </a:cubicBezTo>
                  <a:close/>
                  <a:moveTo>
                    <a:pt x="161989" y="222476"/>
                  </a:moveTo>
                  <a:cubicBezTo>
                    <a:pt x="156471" y="222476"/>
                    <a:pt x="151932" y="227009"/>
                    <a:pt x="151932" y="232608"/>
                  </a:cubicBezTo>
                  <a:cubicBezTo>
                    <a:pt x="151932" y="238208"/>
                    <a:pt x="156471" y="242741"/>
                    <a:pt x="161989" y="242741"/>
                  </a:cubicBezTo>
                  <a:lnTo>
                    <a:pt x="232927" y="242741"/>
                  </a:lnTo>
                  <a:cubicBezTo>
                    <a:pt x="238534" y="242741"/>
                    <a:pt x="243073" y="238208"/>
                    <a:pt x="243073" y="232608"/>
                  </a:cubicBezTo>
                  <a:cubicBezTo>
                    <a:pt x="243073" y="227009"/>
                    <a:pt x="238534" y="222476"/>
                    <a:pt x="232927" y="222476"/>
                  </a:cubicBezTo>
                  <a:close/>
                  <a:moveTo>
                    <a:pt x="91141" y="222476"/>
                  </a:moveTo>
                  <a:cubicBezTo>
                    <a:pt x="85534" y="222476"/>
                    <a:pt x="80995" y="227009"/>
                    <a:pt x="80995" y="232608"/>
                  </a:cubicBezTo>
                  <a:cubicBezTo>
                    <a:pt x="80995" y="238208"/>
                    <a:pt x="85534" y="242741"/>
                    <a:pt x="91141" y="242741"/>
                  </a:cubicBezTo>
                  <a:lnTo>
                    <a:pt x="121492" y="242741"/>
                  </a:lnTo>
                  <a:cubicBezTo>
                    <a:pt x="127099" y="242741"/>
                    <a:pt x="131639" y="238208"/>
                    <a:pt x="131639" y="232608"/>
                  </a:cubicBezTo>
                  <a:cubicBezTo>
                    <a:pt x="131639" y="227009"/>
                    <a:pt x="127099" y="222476"/>
                    <a:pt x="121492" y="222476"/>
                  </a:cubicBezTo>
                  <a:close/>
                  <a:moveTo>
                    <a:pt x="236754" y="182834"/>
                  </a:moveTo>
                  <a:cubicBezTo>
                    <a:pt x="233016" y="181234"/>
                    <a:pt x="228565" y="182123"/>
                    <a:pt x="225717" y="184967"/>
                  </a:cubicBezTo>
                  <a:cubicBezTo>
                    <a:pt x="225361" y="185500"/>
                    <a:pt x="224827" y="185945"/>
                    <a:pt x="224471" y="186478"/>
                  </a:cubicBezTo>
                  <a:cubicBezTo>
                    <a:pt x="224115" y="187100"/>
                    <a:pt x="223759" y="187722"/>
                    <a:pt x="223581" y="188255"/>
                  </a:cubicBezTo>
                  <a:cubicBezTo>
                    <a:pt x="223314" y="188878"/>
                    <a:pt x="223136" y="189500"/>
                    <a:pt x="222958" y="190122"/>
                  </a:cubicBezTo>
                  <a:cubicBezTo>
                    <a:pt x="222869" y="190833"/>
                    <a:pt x="222780" y="191455"/>
                    <a:pt x="222780" y="192166"/>
                  </a:cubicBezTo>
                  <a:cubicBezTo>
                    <a:pt x="222780" y="193411"/>
                    <a:pt x="223136" y="194744"/>
                    <a:pt x="223581" y="195988"/>
                  </a:cubicBezTo>
                  <a:cubicBezTo>
                    <a:pt x="224115" y="197233"/>
                    <a:pt x="224827" y="198299"/>
                    <a:pt x="225717" y="199277"/>
                  </a:cubicBezTo>
                  <a:cubicBezTo>
                    <a:pt x="227675" y="201144"/>
                    <a:pt x="230256" y="202210"/>
                    <a:pt x="232927" y="202210"/>
                  </a:cubicBezTo>
                  <a:cubicBezTo>
                    <a:pt x="234262" y="202210"/>
                    <a:pt x="235508" y="202032"/>
                    <a:pt x="236754" y="201410"/>
                  </a:cubicBezTo>
                  <a:cubicBezTo>
                    <a:pt x="238000" y="200966"/>
                    <a:pt x="239068" y="200255"/>
                    <a:pt x="240136" y="199277"/>
                  </a:cubicBezTo>
                  <a:cubicBezTo>
                    <a:pt x="241026" y="198299"/>
                    <a:pt x="241738" y="197233"/>
                    <a:pt x="242272" y="195988"/>
                  </a:cubicBezTo>
                  <a:cubicBezTo>
                    <a:pt x="242717" y="194744"/>
                    <a:pt x="243073" y="193411"/>
                    <a:pt x="243073" y="192166"/>
                  </a:cubicBezTo>
                  <a:cubicBezTo>
                    <a:pt x="243073" y="191455"/>
                    <a:pt x="242984" y="190833"/>
                    <a:pt x="242806" y="190122"/>
                  </a:cubicBezTo>
                  <a:cubicBezTo>
                    <a:pt x="242717" y="189500"/>
                    <a:pt x="242539" y="188878"/>
                    <a:pt x="242272" y="188255"/>
                  </a:cubicBezTo>
                  <a:cubicBezTo>
                    <a:pt x="242005" y="187722"/>
                    <a:pt x="241738" y="187100"/>
                    <a:pt x="241293" y="186478"/>
                  </a:cubicBezTo>
                  <a:cubicBezTo>
                    <a:pt x="241026" y="185945"/>
                    <a:pt x="240492" y="185500"/>
                    <a:pt x="240136" y="184967"/>
                  </a:cubicBezTo>
                  <a:cubicBezTo>
                    <a:pt x="239068" y="184078"/>
                    <a:pt x="238000" y="183367"/>
                    <a:pt x="236754" y="182834"/>
                  </a:cubicBezTo>
                  <a:close/>
                  <a:moveTo>
                    <a:pt x="182283" y="182034"/>
                  </a:moveTo>
                  <a:cubicBezTo>
                    <a:pt x="176675" y="182034"/>
                    <a:pt x="172136" y="186567"/>
                    <a:pt x="172136" y="192166"/>
                  </a:cubicBezTo>
                  <a:cubicBezTo>
                    <a:pt x="172136" y="197677"/>
                    <a:pt x="176675" y="202210"/>
                    <a:pt x="182283" y="202210"/>
                  </a:cubicBezTo>
                  <a:lnTo>
                    <a:pt x="192429" y="202210"/>
                  </a:lnTo>
                  <a:cubicBezTo>
                    <a:pt x="198036" y="202210"/>
                    <a:pt x="202576" y="197677"/>
                    <a:pt x="202576" y="192166"/>
                  </a:cubicBezTo>
                  <a:cubicBezTo>
                    <a:pt x="202576" y="186567"/>
                    <a:pt x="198036" y="182034"/>
                    <a:pt x="192429" y="182034"/>
                  </a:cubicBezTo>
                  <a:close/>
                  <a:moveTo>
                    <a:pt x="91141" y="182034"/>
                  </a:moveTo>
                  <a:cubicBezTo>
                    <a:pt x="85534" y="182034"/>
                    <a:pt x="80995" y="186567"/>
                    <a:pt x="80995" y="192166"/>
                  </a:cubicBezTo>
                  <a:cubicBezTo>
                    <a:pt x="80995" y="197677"/>
                    <a:pt x="85534" y="202210"/>
                    <a:pt x="91141" y="202210"/>
                  </a:cubicBezTo>
                  <a:lnTo>
                    <a:pt x="141785" y="202210"/>
                  </a:lnTo>
                  <a:cubicBezTo>
                    <a:pt x="147392" y="202210"/>
                    <a:pt x="151932" y="197677"/>
                    <a:pt x="151932" y="192166"/>
                  </a:cubicBezTo>
                  <a:cubicBezTo>
                    <a:pt x="151932" y="186567"/>
                    <a:pt x="147392" y="182034"/>
                    <a:pt x="141785" y="182034"/>
                  </a:cubicBezTo>
                  <a:close/>
                  <a:moveTo>
                    <a:pt x="161989" y="141592"/>
                  </a:moveTo>
                  <a:cubicBezTo>
                    <a:pt x="156471" y="141592"/>
                    <a:pt x="151932" y="146125"/>
                    <a:pt x="151932" y="151724"/>
                  </a:cubicBezTo>
                  <a:cubicBezTo>
                    <a:pt x="151932" y="157235"/>
                    <a:pt x="156471" y="161768"/>
                    <a:pt x="161989" y="161768"/>
                  </a:cubicBezTo>
                  <a:lnTo>
                    <a:pt x="232927" y="161768"/>
                  </a:lnTo>
                  <a:cubicBezTo>
                    <a:pt x="238534" y="161768"/>
                    <a:pt x="243073" y="157235"/>
                    <a:pt x="243073" y="151724"/>
                  </a:cubicBezTo>
                  <a:cubicBezTo>
                    <a:pt x="243073" y="146125"/>
                    <a:pt x="238534" y="141592"/>
                    <a:pt x="232927" y="141592"/>
                  </a:cubicBezTo>
                  <a:close/>
                  <a:moveTo>
                    <a:pt x="91141" y="141592"/>
                  </a:moveTo>
                  <a:cubicBezTo>
                    <a:pt x="85534" y="141592"/>
                    <a:pt x="80995" y="146125"/>
                    <a:pt x="80995" y="151724"/>
                  </a:cubicBezTo>
                  <a:cubicBezTo>
                    <a:pt x="80995" y="157235"/>
                    <a:pt x="85534" y="161768"/>
                    <a:pt x="91141" y="161768"/>
                  </a:cubicBezTo>
                  <a:lnTo>
                    <a:pt x="121492" y="161768"/>
                  </a:lnTo>
                  <a:cubicBezTo>
                    <a:pt x="127099" y="161768"/>
                    <a:pt x="131639" y="157235"/>
                    <a:pt x="131639" y="151724"/>
                  </a:cubicBezTo>
                  <a:cubicBezTo>
                    <a:pt x="131639" y="146125"/>
                    <a:pt x="127099" y="141592"/>
                    <a:pt x="121492" y="141592"/>
                  </a:cubicBezTo>
                  <a:close/>
                  <a:moveTo>
                    <a:pt x="229099" y="101950"/>
                  </a:moveTo>
                  <a:cubicBezTo>
                    <a:pt x="227853" y="102394"/>
                    <a:pt x="226696" y="103105"/>
                    <a:pt x="225717" y="104083"/>
                  </a:cubicBezTo>
                  <a:cubicBezTo>
                    <a:pt x="223937" y="105949"/>
                    <a:pt x="222780" y="108616"/>
                    <a:pt x="222780" y="111193"/>
                  </a:cubicBezTo>
                  <a:cubicBezTo>
                    <a:pt x="222780" y="113860"/>
                    <a:pt x="223937" y="116526"/>
                    <a:pt x="225717" y="118393"/>
                  </a:cubicBezTo>
                  <a:cubicBezTo>
                    <a:pt x="226696" y="119282"/>
                    <a:pt x="227853" y="119993"/>
                    <a:pt x="229099" y="120526"/>
                  </a:cubicBezTo>
                  <a:cubicBezTo>
                    <a:pt x="230256" y="121148"/>
                    <a:pt x="231591" y="121326"/>
                    <a:pt x="232927" y="121326"/>
                  </a:cubicBezTo>
                  <a:cubicBezTo>
                    <a:pt x="234262" y="121326"/>
                    <a:pt x="235508" y="121148"/>
                    <a:pt x="236754" y="120526"/>
                  </a:cubicBezTo>
                  <a:cubicBezTo>
                    <a:pt x="238000" y="119993"/>
                    <a:pt x="239068" y="119282"/>
                    <a:pt x="240136" y="118393"/>
                  </a:cubicBezTo>
                  <a:cubicBezTo>
                    <a:pt x="241916" y="116526"/>
                    <a:pt x="243073" y="113860"/>
                    <a:pt x="243073" y="111193"/>
                  </a:cubicBezTo>
                  <a:cubicBezTo>
                    <a:pt x="243073" y="108616"/>
                    <a:pt x="241916" y="105949"/>
                    <a:pt x="240136" y="104083"/>
                  </a:cubicBezTo>
                  <a:cubicBezTo>
                    <a:pt x="237288" y="101238"/>
                    <a:pt x="232838" y="100350"/>
                    <a:pt x="229099" y="101950"/>
                  </a:cubicBezTo>
                  <a:close/>
                  <a:moveTo>
                    <a:pt x="364540" y="101685"/>
                  </a:moveTo>
                  <a:lnTo>
                    <a:pt x="364540" y="192165"/>
                  </a:lnTo>
                  <a:cubicBezTo>
                    <a:pt x="364540" y="197676"/>
                    <a:pt x="369080" y="202209"/>
                    <a:pt x="374688" y="202209"/>
                  </a:cubicBezTo>
                  <a:lnTo>
                    <a:pt x="465309" y="202209"/>
                  </a:lnTo>
                  <a:cubicBezTo>
                    <a:pt x="460235" y="247716"/>
                    <a:pt x="421512" y="283179"/>
                    <a:pt x="374688" y="283179"/>
                  </a:cubicBezTo>
                  <a:cubicBezTo>
                    <a:pt x="324392" y="283179"/>
                    <a:pt x="283532" y="242294"/>
                    <a:pt x="283532" y="192165"/>
                  </a:cubicBezTo>
                  <a:cubicBezTo>
                    <a:pt x="283532" y="145325"/>
                    <a:pt x="319051" y="106751"/>
                    <a:pt x="364540" y="101685"/>
                  </a:cubicBezTo>
                  <a:close/>
                  <a:moveTo>
                    <a:pt x="182283" y="101150"/>
                  </a:moveTo>
                  <a:cubicBezTo>
                    <a:pt x="176675" y="101150"/>
                    <a:pt x="172136" y="105683"/>
                    <a:pt x="172136" y="111193"/>
                  </a:cubicBezTo>
                  <a:cubicBezTo>
                    <a:pt x="172136" y="116793"/>
                    <a:pt x="176675" y="121326"/>
                    <a:pt x="182283" y="121326"/>
                  </a:cubicBezTo>
                  <a:lnTo>
                    <a:pt x="192429" y="121326"/>
                  </a:lnTo>
                  <a:cubicBezTo>
                    <a:pt x="198036" y="121326"/>
                    <a:pt x="202576" y="116793"/>
                    <a:pt x="202576" y="111193"/>
                  </a:cubicBezTo>
                  <a:cubicBezTo>
                    <a:pt x="202576" y="105683"/>
                    <a:pt x="198036" y="101150"/>
                    <a:pt x="192429" y="101150"/>
                  </a:cubicBezTo>
                  <a:close/>
                  <a:moveTo>
                    <a:pt x="91141" y="101150"/>
                  </a:moveTo>
                  <a:cubicBezTo>
                    <a:pt x="85534" y="101150"/>
                    <a:pt x="80995" y="105683"/>
                    <a:pt x="80995" y="111193"/>
                  </a:cubicBezTo>
                  <a:cubicBezTo>
                    <a:pt x="80995" y="116793"/>
                    <a:pt x="85534" y="121326"/>
                    <a:pt x="91141" y="121326"/>
                  </a:cubicBezTo>
                  <a:lnTo>
                    <a:pt x="141785" y="121326"/>
                  </a:lnTo>
                  <a:cubicBezTo>
                    <a:pt x="147392" y="121326"/>
                    <a:pt x="151932" y="116793"/>
                    <a:pt x="151932" y="111193"/>
                  </a:cubicBezTo>
                  <a:cubicBezTo>
                    <a:pt x="151932" y="105683"/>
                    <a:pt x="147392" y="101150"/>
                    <a:pt x="141785" y="101150"/>
                  </a:cubicBezTo>
                  <a:close/>
                  <a:moveTo>
                    <a:pt x="374712" y="80884"/>
                  </a:moveTo>
                  <a:cubicBezTo>
                    <a:pt x="313299" y="80884"/>
                    <a:pt x="263277" y="130837"/>
                    <a:pt x="263277" y="192166"/>
                  </a:cubicBezTo>
                  <a:cubicBezTo>
                    <a:pt x="263277" y="253496"/>
                    <a:pt x="313299" y="303360"/>
                    <a:pt x="374712" y="303360"/>
                  </a:cubicBezTo>
                  <a:cubicBezTo>
                    <a:pt x="436126" y="303360"/>
                    <a:pt x="486058" y="253496"/>
                    <a:pt x="486058" y="192166"/>
                  </a:cubicBezTo>
                  <a:cubicBezTo>
                    <a:pt x="486058" y="186567"/>
                    <a:pt x="481519" y="182034"/>
                    <a:pt x="476000" y="182034"/>
                  </a:cubicBezTo>
                  <a:lnTo>
                    <a:pt x="384859" y="182034"/>
                  </a:lnTo>
                  <a:lnTo>
                    <a:pt x="384859" y="91017"/>
                  </a:lnTo>
                  <a:cubicBezTo>
                    <a:pt x="384859" y="85417"/>
                    <a:pt x="380320" y="80884"/>
                    <a:pt x="374712" y="80884"/>
                  </a:cubicBezTo>
                  <a:close/>
                  <a:moveTo>
                    <a:pt x="425368" y="61251"/>
                  </a:moveTo>
                  <a:cubicBezTo>
                    <a:pt x="467548" y="65874"/>
                    <a:pt x="501097" y="99482"/>
                    <a:pt x="505813" y="141625"/>
                  </a:cubicBezTo>
                  <a:lnTo>
                    <a:pt x="425368" y="141625"/>
                  </a:lnTo>
                  <a:close/>
                  <a:moveTo>
                    <a:pt x="161989" y="60707"/>
                  </a:moveTo>
                  <a:cubicBezTo>
                    <a:pt x="156471" y="60707"/>
                    <a:pt x="151932" y="65241"/>
                    <a:pt x="151932" y="70751"/>
                  </a:cubicBezTo>
                  <a:cubicBezTo>
                    <a:pt x="151932" y="76351"/>
                    <a:pt x="156471" y="80884"/>
                    <a:pt x="161989" y="80884"/>
                  </a:cubicBezTo>
                  <a:lnTo>
                    <a:pt x="232927" y="80884"/>
                  </a:lnTo>
                  <a:cubicBezTo>
                    <a:pt x="238534" y="80884"/>
                    <a:pt x="243073" y="76351"/>
                    <a:pt x="243073" y="70751"/>
                  </a:cubicBezTo>
                  <a:cubicBezTo>
                    <a:pt x="243073" y="65241"/>
                    <a:pt x="238534" y="60707"/>
                    <a:pt x="232927" y="60707"/>
                  </a:cubicBezTo>
                  <a:close/>
                  <a:moveTo>
                    <a:pt x="91141" y="60707"/>
                  </a:moveTo>
                  <a:cubicBezTo>
                    <a:pt x="85534" y="60707"/>
                    <a:pt x="80995" y="65241"/>
                    <a:pt x="80995" y="70751"/>
                  </a:cubicBezTo>
                  <a:cubicBezTo>
                    <a:pt x="80995" y="76351"/>
                    <a:pt x="85534" y="80884"/>
                    <a:pt x="91141" y="80884"/>
                  </a:cubicBezTo>
                  <a:lnTo>
                    <a:pt x="121492" y="80884"/>
                  </a:lnTo>
                  <a:cubicBezTo>
                    <a:pt x="127099" y="80884"/>
                    <a:pt x="131639" y="76351"/>
                    <a:pt x="131639" y="70751"/>
                  </a:cubicBezTo>
                  <a:cubicBezTo>
                    <a:pt x="131639" y="65241"/>
                    <a:pt x="127099" y="60707"/>
                    <a:pt x="121492" y="60707"/>
                  </a:cubicBezTo>
                  <a:close/>
                  <a:moveTo>
                    <a:pt x="415210" y="40442"/>
                  </a:moveTo>
                  <a:cubicBezTo>
                    <a:pt x="409603" y="40442"/>
                    <a:pt x="405063" y="44975"/>
                    <a:pt x="405063" y="50575"/>
                  </a:cubicBezTo>
                  <a:lnTo>
                    <a:pt x="405063" y="151724"/>
                  </a:lnTo>
                  <a:cubicBezTo>
                    <a:pt x="405063" y="157235"/>
                    <a:pt x="409603" y="161768"/>
                    <a:pt x="415210" y="161768"/>
                  </a:cubicBezTo>
                  <a:lnTo>
                    <a:pt x="516498" y="161768"/>
                  </a:lnTo>
                  <a:cubicBezTo>
                    <a:pt x="522016" y="161768"/>
                    <a:pt x="526555" y="157235"/>
                    <a:pt x="526555" y="151724"/>
                  </a:cubicBezTo>
                  <a:cubicBezTo>
                    <a:pt x="526555" y="90306"/>
                    <a:pt x="476623" y="40442"/>
                    <a:pt x="415210" y="40442"/>
                  </a:cubicBezTo>
                  <a:close/>
                  <a:moveTo>
                    <a:pt x="70848" y="0"/>
                  </a:moveTo>
                  <a:lnTo>
                    <a:pt x="536702" y="0"/>
                  </a:lnTo>
                  <a:cubicBezTo>
                    <a:pt x="553435" y="0"/>
                    <a:pt x="567142" y="13599"/>
                    <a:pt x="567142" y="30309"/>
                  </a:cubicBezTo>
                  <a:lnTo>
                    <a:pt x="567142" y="343802"/>
                  </a:lnTo>
                  <a:lnTo>
                    <a:pt x="597493" y="343802"/>
                  </a:lnTo>
                  <a:cubicBezTo>
                    <a:pt x="603100" y="343802"/>
                    <a:pt x="607639" y="348335"/>
                    <a:pt x="607639" y="353935"/>
                  </a:cubicBezTo>
                  <a:lnTo>
                    <a:pt x="607639" y="384244"/>
                  </a:lnTo>
                  <a:cubicBezTo>
                    <a:pt x="607639" y="401043"/>
                    <a:pt x="594021" y="414642"/>
                    <a:pt x="577199" y="414642"/>
                  </a:cubicBezTo>
                  <a:lnTo>
                    <a:pt x="30351" y="414642"/>
                  </a:lnTo>
                  <a:cubicBezTo>
                    <a:pt x="13618" y="414642"/>
                    <a:pt x="0" y="401043"/>
                    <a:pt x="0" y="384244"/>
                  </a:cubicBezTo>
                  <a:lnTo>
                    <a:pt x="0" y="353935"/>
                  </a:lnTo>
                  <a:cubicBezTo>
                    <a:pt x="0" y="348335"/>
                    <a:pt x="4539" y="343802"/>
                    <a:pt x="10146" y="343802"/>
                  </a:cubicBezTo>
                  <a:lnTo>
                    <a:pt x="40497" y="343802"/>
                  </a:lnTo>
                  <a:lnTo>
                    <a:pt x="40497" y="30309"/>
                  </a:lnTo>
                  <a:cubicBezTo>
                    <a:pt x="40497" y="13599"/>
                    <a:pt x="54115" y="0"/>
                    <a:pt x="70848" y="0"/>
                  </a:cubicBezTo>
                  <a:close/>
                </a:path>
              </a:pathLst>
            </a:custGeom>
            <a:solidFill>
              <a:schemeClr val="bg1"/>
            </a:solidFill>
            <a:ln>
              <a:noFill/>
            </a:ln>
          </p:spPr>
        </p:sp>
      </p:grpSp>
      <p:pic>
        <p:nvPicPr>
          <p:cNvPr id="39" name="Picture 1" descr="QQ图片201504240933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178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750"/>
                            </p:stCondLst>
                            <p:childTnLst>
                              <p:par>
                                <p:cTn id="13" presetID="21" presetClass="entr" presetSubtype="1" fill="hold" grpId="0" nodeType="afterEffect">
                                  <p:stCondLst>
                                    <p:cond delay="0"/>
                                  </p:stCondLst>
                                  <p:childTnLst>
                                    <p:set>
                                      <p:cBhvr>
                                        <p:cTn id="14" dur="1" fill="hold">
                                          <p:stCondLst>
                                            <p:cond delay="0"/>
                                          </p:stCondLst>
                                        </p:cTn>
                                        <p:tgtEl>
                                          <p:spTgt spid="23583"/>
                                        </p:tgtEl>
                                        <p:attrNameLst>
                                          <p:attrName>style.visibility</p:attrName>
                                        </p:attrNameLst>
                                      </p:cBhvr>
                                      <p:to>
                                        <p:strVal val="visible"/>
                                      </p:to>
                                    </p:set>
                                    <p:animEffect transition="in" filter="wheel(1)">
                                      <p:cBhvr>
                                        <p:cTn id="15" dur="2000"/>
                                        <p:tgtEl>
                                          <p:spTgt spid="23583"/>
                                        </p:tgtEl>
                                      </p:cBhvr>
                                    </p:animEffect>
                                  </p:childTnLst>
                                </p:cTn>
                              </p:par>
                              <p:par>
                                <p:cTn id="16" presetID="21"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par>
                          <p:cTn id="19" fill="hold">
                            <p:stCondLst>
                              <p:cond delay="2750"/>
                            </p:stCondLst>
                            <p:childTnLst>
                              <p:par>
                                <p:cTn id="20" presetID="22" presetClass="entr" presetSubtype="1" fill="hold" grpId="0" nodeType="afterEffect">
                                  <p:stCondLst>
                                    <p:cond delay="0"/>
                                  </p:stCondLst>
                                  <p:childTnLst>
                                    <p:set>
                                      <p:cBhvr>
                                        <p:cTn id="21" dur="1" fill="hold">
                                          <p:stCondLst>
                                            <p:cond delay="0"/>
                                          </p:stCondLst>
                                        </p:cTn>
                                        <p:tgtEl>
                                          <p:spTgt spid="23557"/>
                                        </p:tgtEl>
                                        <p:attrNameLst>
                                          <p:attrName>style.visibility</p:attrName>
                                        </p:attrNameLst>
                                      </p:cBhvr>
                                      <p:to>
                                        <p:strVal val="visible"/>
                                      </p:to>
                                    </p:set>
                                    <p:animEffect transition="in" filter="wipe(up)">
                                      <p:cBhvr>
                                        <p:cTn id="22" dur="500"/>
                                        <p:tgtEl>
                                          <p:spTgt spid="23557"/>
                                        </p:tgtEl>
                                      </p:cBhvr>
                                    </p:animEffect>
                                  </p:childTnLst>
                                </p:cTn>
                              </p:par>
                            </p:childTnLst>
                          </p:cTn>
                        </p:par>
                        <p:par>
                          <p:cTn id="23" fill="hold">
                            <p:stCondLst>
                              <p:cond delay="325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par>
                          <p:cTn id="27" fill="hold">
                            <p:stCondLst>
                              <p:cond delay="3750"/>
                            </p:stCondLst>
                            <p:childTnLst>
                              <p:par>
                                <p:cTn id="28" presetID="22" presetClass="entr" presetSubtype="8"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par>
                          <p:cTn id="31" fill="hold">
                            <p:stCondLst>
                              <p:cond delay="4250"/>
                            </p:stCondLst>
                            <p:childTnLst>
                              <p:par>
                                <p:cTn id="32" presetID="2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83"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066447" y="24571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未来规划</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3" name="矩形 2"/>
          <p:cNvSpPr/>
          <p:nvPr/>
        </p:nvSpPr>
        <p:spPr>
          <a:xfrm>
            <a:off x="535931" y="1549198"/>
            <a:ext cx="2576335" cy="3840427"/>
          </a:xfrm>
          <a:prstGeom prst="rect">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535931" y="4534394"/>
            <a:ext cx="2547981" cy="276999"/>
          </a:xfrm>
          <a:prstGeom prst="rect">
            <a:avLst/>
          </a:prstGeom>
        </p:spPr>
        <p:txBody>
          <a:bodyPr wrap="square">
            <a:spAutoFit/>
          </a:bodyPr>
          <a:lstStyle/>
          <a:p>
            <a:r>
              <a:rPr lang="zh-CN" altLang="en-US" sz="120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具备全国范围风电运维能力</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3277552" y="1549198"/>
            <a:ext cx="2576335" cy="3840427"/>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p:nvSpPr>
        <p:spPr>
          <a:xfrm>
            <a:off x="3470315" y="1661365"/>
            <a:ext cx="1378904" cy="379656"/>
          </a:xfrm>
          <a:prstGeom prst="rect">
            <a:avLst/>
          </a:prstGeom>
        </p:spPr>
        <p:txBody>
          <a:bodyPr wrap="none">
            <a:spAutoFit/>
          </a:bodyPr>
          <a:lstStyle/>
          <a:p>
            <a:r>
              <a:rPr lang="zh-CN" altLang="en-US" sz="1867" b="1" dirty="0">
                <a:solidFill>
                  <a:srgbClr val="FFFFFF"/>
                </a:solidFill>
                <a:latin typeface="微软雅黑" panose="020B0503020204020204" pitchFamily="34" charset="-122"/>
                <a:ea typeface="微软雅黑" panose="020B0503020204020204" pitchFamily="34" charset="-122"/>
              </a:rPr>
              <a:t>标准化产业</a:t>
            </a:r>
            <a:endParaRPr lang="en-US" altLang="zh-CN" sz="1867" b="1" dirty="0">
              <a:solidFill>
                <a:srgbClr val="FFFFFF"/>
              </a:solidFill>
              <a:latin typeface="微软雅黑" panose="020B0503020204020204" pitchFamily="34" charset="-122"/>
              <a:ea typeface="微软雅黑" panose="020B0503020204020204" pitchFamily="34" charset="-122"/>
            </a:endParaRPr>
          </a:p>
        </p:txBody>
      </p:sp>
      <p:sp>
        <p:nvSpPr>
          <p:cNvPr id="11" name="矩形 10"/>
          <p:cNvSpPr/>
          <p:nvPr/>
        </p:nvSpPr>
        <p:spPr>
          <a:xfrm>
            <a:off x="6019175" y="1549198"/>
            <a:ext cx="2576335" cy="3840427"/>
          </a:xfrm>
          <a:prstGeom prst="rect">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p:nvSpPr>
        <p:spPr>
          <a:xfrm>
            <a:off x="6203507" y="4151285"/>
            <a:ext cx="1140056" cy="379656"/>
          </a:xfrm>
          <a:prstGeom prst="rect">
            <a:avLst/>
          </a:prstGeom>
        </p:spPr>
        <p:txBody>
          <a:bodyPr wrap="none">
            <a:spAutoFit/>
          </a:bodyPr>
          <a:lstStyle/>
          <a:p>
            <a:r>
              <a:rPr lang="zh-CN" altLang="en-US" sz="1867" b="1" dirty="0">
                <a:latin typeface="微软雅黑" panose="020B0503020204020204" pitchFamily="34" charset="-122"/>
                <a:ea typeface="微软雅黑" panose="020B0503020204020204" pitchFamily="34" charset="-122"/>
              </a:rPr>
              <a:t>科技创新</a:t>
            </a:r>
            <a:endParaRPr lang="en-US" altLang="zh-CN" sz="1867" b="1" dirty="0">
              <a:latin typeface="微软雅黑" panose="020B0503020204020204" pitchFamily="34" charset="-122"/>
              <a:ea typeface="微软雅黑" panose="020B0503020204020204" pitchFamily="34" charset="-122"/>
            </a:endParaRPr>
          </a:p>
        </p:txBody>
      </p:sp>
      <p:sp>
        <p:nvSpPr>
          <p:cNvPr id="15" name="矩形 14"/>
          <p:cNvSpPr/>
          <p:nvPr/>
        </p:nvSpPr>
        <p:spPr>
          <a:xfrm>
            <a:off x="8760796" y="1549198"/>
            <a:ext cx="2576335" cy="3840427"/>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a:off x="8957818" y="1658099"/>
            <a:ext cx="1140056" cy="379656"/>
          </a:xfrm>
          <a:prstGeom prst="rect">
            <a:avLst/>
          </a:prstGeom>
        </p:spPr>
        <p:txBody>
          <a:bodyPr wrap="none">
            <a:spAutoFit/>
          </a:bodyPr>
          <a:lstStyle/>
          <a:p>
            <a:r>
              <a:rPr lang="zh-CN" altLang="en-US" sz="1867" b="1" dirty="0">
                <a:solidFill>
                  <a:srgbClr val="FFFFFF"/>
                </a:solidFill>
                <a:latin typeface="微软雅黑" panose="020B0503020204020204" pitchFamily="34" charset="-122"/>
                <a:ea typeface="微软雅黑" panose="020B0503020204020204" pitchFamily="34" charset="-122"/>
              </a:rPr>
              <a:t>人才集群</a:t>
            </a:r>
            <a:endParaRPr lang="en-US" altLang="zh-CN" sz="1867" b="1" dirty="0">
              <a:solidFill>
                <a:srgbClr val="FFFFFF"/>
              </a:solidFill>
              <a:latin typeface="微软雅黑" panose="020B0503020204020204" pitchFamily="34" charset="-122"/>
              <a:ea typeface="微软雅黑" panose="020B0503020204020204" pitchFamily="34" charset="-122"/>
            </a:endParaRPr>
          </a:p>
        </p:txBody>
      </p:sp>
      <p:sp>
        <p:nvSpPr>
          <p:cNvPr id="23" name="矩形 22"/>
          <p:cNvSpPr>
            <a:spLocks noChangeArrowheads="1"/>
          </p:cNvSpPr>
          <p:nvPr/>
        </p:nvSpPr>
        <p:spPr bwMode="auto">
          <a:xfrm>
            <a:off x="3488481" y="2146656"/>
            <a:ext cx="2286235"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完成标准化（基础管理、安全管理）统一管理模式，行业资源高度整合</a:t>
            </a:r>
            <a:endParaRPr lang="zh-CN" altLang="en-US" sz="1100" dirty="0">
              <a:solidFill>
                <a:schemeClr val="bg1"/>
              </a:solidFill>
              <a:latin typeface="方正细圆简体" pitchFamily="2" charset="-122"/>
              <a:ea typeface="方正细圆简体" pitchFamily="2" charset="-122"/>
            </a:endParaRPr>
          </a:p>
        </p:txBody>
      </p:sp>
      <p:sp>
        <p:nvSpPr>
          <p:cNvPr id="24" name="矩形 23"/>
          <p:cNvSpPr>
            <a:spLocks noChangeArrowheads="1"/>
          </p:cNvSpPr>
          <p:nvPr/>
        </p:nvSpPr>
        <p:spPr bwMode="auto">
          <a:xfrm>
            <a:off x="6202316" y="4639647"/>
            <a:ext cx="2286235" cy="25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具备研发创新能力</a:t>
            </a:r>
            <a:endParaRPr lang="zh-CN" altLang="en-US" sz="1100" dirty="0">
              <a:solidFill>
                <a:schemeClr val="bg1"/>
              </a:solidFill>
              <a:latin typeface="方正细圆简体" pitchFamily="2" charset="-122"/>
              <a:ea typeface="方正细圆简体" pitchFamily="2" charset="-122"/>
            </a:endParaRPr>
          </a:p>
        </p:txBody>
      </p:sp>
      <p:pic>
        <p:nvPicPr>
          <p:cNvPr id="9" name="图片 8">
            <a:extLst>
              <a:ext uri="{FF2B5EF4-FFF2-40B4-BE49-F238E27FC236}">
                <a16:creationId xmlns:a16="http://schemas.microsoft.com/office/drawing/2014/main" id="{BE751558-2774-45CF-8A71-49E0253C9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192" y="1603132"/>
            <a:ext cx="2488300" cy="2435639"/>
          </a:xfrm>
          <a:prstGeom prst="rect">
            <a:avLst/>
          </a:prstGeom>
        </p:spPr>
      </p:pic>
      <p:pic>
        <p:nvPicPr>
          <p:cNvPr id="17" name="图片 16">
            <a:extLst>
              <a:ext uri="{FF2B5EF4-FFF2-40B4-BE49-F238E27FC236}">
                <a16:creationId xmlns:a16="http://schemas.microsoft.com/office/drawing/2014/main" id="{D5BBCCBE-9566-4CA8-9DDD-253C45003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4330" y="2916552"/>
            <a:ext cx="2460385" cy="2394727"/>
          </a:xfrm>
          <a:prstGeom prst="rect">
            <a:avLst/>
          </a:prstGeom>
        </p:spPr>
      </p:pic>
      <p:pic>
        <p:nvPicPr>
          <p:cNvPr id="29" name="图片 28">
            <a:extLst>
              <a:ext uri="{FF2B5EF4-FFF2-40B4-BE49-F238E27FC236}">
                <a16:creationId xmlns:a16="http://schemas.microsoft.com/office/drawing/2014/main" id="{2A3A1FD2-A5B3-4138-9F9E-55F4C6F48E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10" y="1593449"/>
            <a:ext cx="2422422" cy="2400018"/>
          </a:xfrm>
          <a:prstGeom prst="rect">
            <a:avLst/>
          </a:prstGeom>
        </p:spPr>
      </p:pic>
      <p:pic>
        <p:nvPicPr>
          <p:cNvPr id="31" name="图片 30">
            <a:extLst>
              <a:ext uri="{FF2B5EF4-FFF2-40B4-BE49-F238E27FC236}">
                <a16:creationId xmlns:a16="http://schemas.microsoft.com/office/drawing/2014/main" id="{6B58D25F-926B-4971-852C-E78883B5BA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8651" y="3061440"/>
            <a:ext cx="2425442" cy="2179690"/>
          </a:xfrm>
          <a:prstGeom prst="rect">
            <a:avLst/>
          </a:prstGeom>
        </p:spPr>
      </p:pic>
      <p:pic>
        <p:nvPicPr>
          <p:cNvPr id="21" name="Picture 1" descr="QQ图片201504240933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a:extLst>
              <a:ext uri="{FF2B5EF4-FFF2-40B4-BE49-F238E27FC236}">
                <a16:creationId xmlns:a16="http://schemas.microsoft.com/office/drawing/2014/main" id="{59F4FD9A-5A0D-41C7-BD15-53DC095F75B7}"/>
              </a:ext>
            </a:extLst>
          </p:cNvPr>
          <p:cNvSpPr>
            <a:spLocks noChangeArrowheads="1"/>
          </p:cNvSpPr>
          <p:nvPr/>
        </p:nvSpPr>
        <p:spPr bwMode="auto">
          <a:xfrm>
            <a:off x="8905845" y="2234303"/>
            <a:ext cx="2286235" cy="45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建立科学合理发展平台，广纳行业精英</a:t>
            </a:r>
            <a:endParaRPr lang="zh-CN" altLang="en-US" sz="1100" dirty="0">
              <a:solidFill>
                <a:schemeClr val="bg1"/>
              </a:solidFill>
              <a:latin typeface="方正细圆简体" pitchFamily="2" charset="-122"/>
              <a:ea typeface="方正细圆简体" pitchFamily="2" charset="-122"/>
            </a:endParaRPr>
          </a:p>
        </p:txBody>
      </p:sp>
      <p:sp>
        <p:nvSpPr>
          <p:cNvPr id="22" name="矩形 21">
            <a:extLst>
              <a:ext uri="{FF2B5EF4-FFF2-40B4-BE49-F238E27FC236}">
                <a16:creationId xmlns:a16="http://schemas.microsoft.com/office/drawing/2014/main" id="{FABC52F0-715D-4F40-9493-DC9438BCCD5D}"/>
              </a:ext>
            </a:extLst>
          </p:cNvPr>
          <p:cNvSpPr/>
          <p:nvPr/>
        </p:nvSpPr>
        <p:spPr>
          <a:xfrm>
            <a:off x="535931" y="4037718"/>
            <a:ext cx="1378904" cy="379656"/>
          </a:xfrm>
          <a:prstGeom prst="rect">
            <a:avLst/>
          </a:prstGeom>
        </p:spPr>
        <p:txBody>
          <a:bodyPr wrap="none">
            <a:spAutoFit/>
          </a:bodyPr>
          <a:lstStyle/>
          <a:p>
            <a:r>
              <a:rPr lang="zh-CN" altLang="en-US" sz="1867" b="1" dirty="0">
                <a:solidFill>
                  <a:srgbClr val="FFFFFF"/>
                </a:solidFill>
                <a:latin typeface="微软雅黑" panose="020B0503020204020204" pitchFamily="34" charset="-122"/>
                <a:ea typeface="微软雅黑" panose="020B0503020204020204" pitchFamily="34" charset="-122"/>
              </a:rPr>
              <a:t>规模化产业</a:t>
            </a:r>
            <a:endParaRPr lang="en-US" altLang="zh-CN" sz="1867"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93883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165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par>
                          <p:cTn id="49" fill="hold">
                            <p:stCondLst>
                              <p:cond delay="2650"/>
                            </p:stCondLst>
                            <p:childTnLst>
                              <p:par>
                                <p:cTn id="50" presetID="42"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1000" fill="hold"/>
                                        <p:tgtEl>
                                          <p:spTgt spid="9"/>
                                        </p:tgtEl>
                                        <p:attrNameLst>
                                          <p:attrName>ppt_y</p:attrName>
                                        </p:attrNameLst>
                                      </p:cBhvr>
                                      <p:tavLst>
                                        <p:tav tm="0">
                                          <p:val>
                                            <p:strVal val="#ppt_y+.1"/>
                                          </p:val>
                                        </p:tav>
                                        <p:tav tm="100000">
                                          <p:val>
                                            <p:strVal val="#ppt_y"/>
                                          </p:val>
                                        </p:tav>
                                      </p:tavLst>
                                    </p:anim>
                                  </p:childTnLst>
                                </p:cTn>
                              </p:par>
                            </p:childTnLst>
                          </p:cTn>
                        </p:par>
                        <p:par>
                          <p:cTn id="70" fill="hold">
                            <p:stCondLst>
                              <p:cond delay="3650"/>
                            </p:stCondLst>
                            <p:childTnLst>
                              <p:par>
                                <p:cTn id="71" presetID="42"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1000"/>
                                        <p:tgtEl>
                                          <p:spTgt spid="20"/>
                                        </p:tgtEl>
                                      </p:cBhvr>
                                    </p:animEffect>
                                    <p:anim calcmode="lin" valueType="num">
                                      <p:cBhvr>
                                        <p:cTn id="89" dur="1000" fill="hold"/>
                                        <p:tgtEl>
                                          <p:spTgt spid="20"/>
                                        </p:tgtEl>
                                        <p:attrNameLst>
                                          <p:attrName>ppt_x</p:attrName>
                                        </p:attrNameLst>
                                      </p:cBhvr>
                                      <p:tavLst>
                                        <p:tav tm="0">
                                          <p:val>
                                            <p:strVal val="#ppt_x"/>
                                          </p:val>
                                        </p:tav>
                                        <p:tav tm="100000">
                                          <p:val>
                                            <p:strVal val="#ppt_x"/>
                                          </p:val>
                                        </p:tav>
                                      </p:tavLst>
                                    </p:anim>
                                    <p:anim calcmode="lin" valueType="num">
                                      <p:cBhvr>
                                        <p:cTn id="90" dur="1000" fill="hold"/>
                                        <p:tgtEl>
                                          <p:spTgt spid="2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10" grpId="0"/>
      <p:bldP spid="11" grpId="0" animBg="1"/>
      <p:bldP spid="14" grpId="0"/>
      <p:bldP spid="15" grpId="0" animBg="1"/>
      <p:bldP spid="18" grpId="0"/>
      <p:bldP spid="23" grpId="0"/>
      <p:bldP spid="24"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6385A8"/>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2</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7" name="矩形 6"/>
          <p:cNvSpPr>
            <a:spLocks noChangeArrowheads="1"/>
          </p:cNvSpPr>
          <p:nvPr/>
        </p:nvSpPr>
        <p:spPr bwMode="auto">
          <a:xfrm>
            <a:off x="4395074" y="5282648"/>
            <a:ext cx="3729226"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为什么选择我们</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3200" dirty="0">
                <a:solidFill>
                  <a:srgbClr val="6385A8"/>
                </a:solidFill>
                <a:latin typeface="微软雅黑" panose="020B0503020204020204" pitchFamily="34" charset="-122"/>
                <a:ea typeface="微软雅黑" panose="020B0503020204020204" pitchFamily="34" charset="-122"/>
              </a:rPr>
              <a:t>发展平台及福利</a:t>
            </a:r>
            <a:endParaRPr lang="en-US" altLang="zh-CN" sz="3200" dirty="0">
              <a:solidFill>
                <a:srgbClr val="6385A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07697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Freeform 49"/>
          <p:cNvSpPr>
            <a:spLocks noChangeArrowheads="1"/>
          </p:cNvSpPr>
          <p:nvPr/>
        </p:nvSpPr>
        <p:spPr bwMode="auto">
          <a:xfrm>
            <a:off x="1098903" y="4623858"/>
            <a:ext cx="1276350" cy="360362"/>
          </a:xfrm>
          <a:custGeom>
            <a:avLst/>
            <a:gdLst>
              <a:gd name="T0" fmla="*/ 2147483647 w 641"/>
              <a:gd name="T1" fmla="*/ 0 h 181"/>
              <a:gd name="T2" fmla="*/ 2147483647 w 641"/>
              <a:gd name="T3" fmla="*/ 0 h 181"/>
              <a:gd name="T4" fmla="*/ 2147483647 w 641"/>
              <a:gd name="T5" fmla="*/ 2147483647 h 181"/>
              <a:gd name="T6" fmla="*/ 0 w 641"/>
              <a:gd name="T7" fmla="*/ 2147483647 h 181"/>
              <a:gd name="T8" fmla="*/ 2147483647 w 641"/>
              <a:gd name="T9" fmla="*/ 2147483647 h 181"/>
              <a:gd name="T10" fmla="*/ 2147483647 w 641"/>
              <a:gd name="T11" fmla="*/ 2147483647 h 181"/>
              <a:gd name="T12" fmla="*/ 2147483647 w 641"/>
              <a:gd name="T13" fmla="*/ 2147483647 h 181"/>
              <a:gd name="T14" fmla="*/ 2147483647 w 641"/>
              <a:gd name="T15" fmla="*/ 2147483647 h 181"/>
              <a:gd name="T16" fmla="*/ 2147483647 w 641"/>
              <a:gd name="T17" fmla="*/ 2147483647 h 181"/>
              <a:gd name="T18" fmla="*/ 2147483647 w 641"/>
              <a:gd name="T19" fmla="*/ 0 h 181"/>
              <a:gd name="T20" fmla="*/ 2147483647 w 641"/>
              <a:gd name="T21" fmla="*/ 0 h 181"/>
              <a:gd name="T22" fmla="*/ 2147483647 w 641"/>
              <a:gd name="T23" fmla="*/ 0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1"/>
              <a:gd name="T37" fmla="*/ 0 h 181"/>
              <a:gd name="T38" fmla="*/ 641 w 641"/>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1" h="181">
                <a:moveTo>
                  <a:pt x="36" y="0"/>
                </a:moveTo>
                <a:cubicBezTo>
                  <a:pt x="28" y="0"/>
                  <a:pt x="28" y="0"/>
                  <a:pt x="28" y="0"/>
                </a:cubicBezTo>
                <a:cubicBezTo>
                  <a:pt x="28" y="109"/>
                  <a:pt x="28" y="109"/>
                  <a:pt x="28" y="109"/>
                </a:cubicBezTo>
                <a:cubicBezTo>
                  <a:pt x="12" y="113"/>
                  <a:pt x="0" y="127"/>
                  <a:pt x="0" y="144"/>
                </a:cubicBezTo>
                <a:cubicBezTo>
                  <a:pt x="0" y="164"/>
                  <a:pt x="16" y="181"/>
                  <a:pt x="36" y="181"/>
                </a:cubicBezTo>
                <a:cubicBezTo>
                  <a:pt x="57" y="181"/>
                  <a:pt x="73" y="164"/>
                  <a:pt x="73" y="144"/>
                </a:cubicBezTo>
                <a:cubicBezTo>
                  <a:pt x="73" y="126"/>
                  <a:pt x="60" y="112"/>
                  <a:pt x="44" y="108"/>
                </a:cubicBezTo>
                <a:cubicBezTo>
                  <a:pt x="44" y="16"/>
                  <a:pt x="44" y="16"/>
                  <a:pt x="44" y="16"/>
                </a:cubicBezTo>
                <a:cubicBezTo>
                  <a:pt x="641" y="16"/>
                  <a:pt x="641" y="16"/>
                  <a:pt x="641" y="16"/>
                </a:cubicBezTo>
                <a:cubicBezTo>
                  <a:pt x="641" y="0"/>
                  <a:pt x="641" y="0"/>
                  <a:pt x="641" y="0"/>
                </a:cubicBezTo>
                <a:cubicBezTo>
                  <a:pt x="44" y="0"/>
                  <a:pt x="44" y="0"/>
                  <a:pt x="44" y="0"/>
                </a:cubicBezTo>
                <a:lnTo>
                  <a:pt x="36" y="0"/>
                </a:lnTo>
                <a:close/>
              </a:path>
            </a:pathLst>
          </a:custGeom>
          <a:solidFill>
            <a:srgbClr val="6FB7D4"/>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solidFill>
                <a:srgbClr val="2E75B6"/>
              </a:solidFill>
            </a:endParaRPr>
          </a:p>
        </p:txBody>
      </p:sp>
      <p:sp>
        <p:nvSpPr>
          <p:cNvPr id="32777" name="Freeform 50"/>
          <p:cNvSpPr>
            <a:spLocks noChangeArrowheads="1"/>
          </p:cNvSpPr>
          <p:nvPr/>
        </p:nvSpPr>
        <p:spPr bwMode="auto">
          <a:xfrm>
            <a:off x="1098903" y="2568045"/>
            <a:ext cx="1276350" cy="341313"/>
          </a:xfrm>
          <a:custGeom>
            <a:avLst/>
            <a:gdLst>
              <a:gd name="T0" fmla="*/ 2147483647 w 641"/>
              <a:gd name="T1" fmla="*/ 2147483647 h 171"/>
              <a:gd name="T2" fmla="*/ 2147483647 w 641"/>
              <a:gd name="T3" fmla="*/ 2147483647 h 171"/>
              <a:gd name="T4" fmla="*/ 2147483647 w 641"/>
              <a:gd name="T5" fmla="*/ 0 h 171"/>
              <a:gd name="T6" fmla="*/ 0 w 641"/>
              <a:gd name="T7" fmla="*/ 2147483647 h 171"/>
              <a:gd name="T8" fmla="*/ 2147483647 w 641"/>
              <a:gd name="T9" fmla="*/ 2147483647 h 171"/>
              <a:gd name="T10" fmla="*/ 2147483647 w 641"/>
              <a:gd name="T11" fmla="*/ 2147483647 h 171"/>
              <a:gd name="T12" fmla="*/ 2147483647 w 641"/>
              <a:gd name="T13" fmla="*/ 2147483647 h 171"/>
              <a:gd name="T14" fmla="*/ 2147483647 w 641"/>
              <a:gd name="T15" fmla="*/ 2147483647 h 171"/>
              <a:gd name="T16" fmla="*/ 2147483647 w 641"/>
              <a:gd name="T17" fmla="*/ 2147483647 h 171"/>
              <a:gd name="T18" fmla="*/ 2147483647 w 641"/>
              <a:gd name="T19" fmla="*/ 2147483647 h 171"/>
              <a:gd name="T20" fmla="*/ 2147483647 w 641"/>
              <a:gd name="T21" fmla="*/ 2147483647 h 171"/>
              <a:gd name="T22" fmla="*/ 2147483647 w 641"/>
              <a:gd name="T23" fmla="*/ 2147483647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1"/>
              <a:gd name="T37" fmla="*/ 0 h 171"/>
              <a:gd name="T38" fmla="*/ 641 w 641"/>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1" h="171">
                <a:moveTo>
                  <a:pt x="44" y="72"/>
                </a:moveTo>
                <a:cubicBezTo>
                  <a:pt x="60" y="69"/>
                  <a:pt x="73" y="54"/>
                  <a:pt x="73" y="36"/>
                </a:cubicBezTo>
                <a:cubicBezTo>
                  <a:pt x="73" y="16"/>
                  <a:pt x="57" y="0"/>
                  <a:pt x="36" y="0"/>
                </a:cubicBezTo>
                <a:cubicBezTo>
                  <a:pt x="16" y="0"/>
                  <a:pt x="0" y="16"/>
                  <a:pt x="0" y="36"/>
                </a:cubicBezTo>
                <a:cubicBezTo>
                  <a:pt x="0" y="53"/>
                  <a:pt x="12" y="67"/>
                  <a:pt x="28" y="71"/>
                </a:cubicBezTo>
                <a:cubicBezTo>
                  <a:pt x="28" y="171"/>
                  <a:pt x="28" y="171"/>
                  <a:pt x="28" y="171"/>
                </a:cubicBezTo>
                <a:cubicBezTo>
                  <a:pt x="36" y="171"/>
                  <a:pt x="36" y="171"/>
                  <a:pt x="36" y="171"/>
                </a:cubicBezTo>
                <a:cubicBezTo>
                  <a:pt x="44" y="171"/>
                  <a:pt x="44" y="171"/>
                  <a:pt x="44" y="171"/>
                </a:cubicBezTo>
                <a:cubicBezTo>
                  <a:pt x="641" y="171"/>
                  <a:pt x="641" y="171"/>
                  <a:pt x="641" y="171"/>
                </a:cubicBezTo>
                <a:cubicBezTo>
                  <a:pt x="641" y="155"/>
                  <a:pt x="641" y="155"/>
                  <a:pt x="641" y="155"/>
                </a:cubicBezTo>
                <a:cubicBezTo>
                  <a:pt x="44" y="155"/>
                  <a:pt x="44" y="155"/>
                  <a:pt x="44" y="155"/>
                </a:cubicBezTo>
                <a:lnTo>
                  <a:pt x="44" y="72"/>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78" name="Freeform 51"/>
          <p:cNvSpPr>
            <a:spLocks noChangeArrowheads="1"/>
          </p:cNvSpPr>
          <p:nvPr/>
        </p:nvSpPr>
        <p:spPr bwMode="auto">
          <a:xfrm>
            <a:off x="4230688" y="2587096"/>
            <a:ext cx="1277937" cy="358775"/>
          </a:xfrm>
          <a:custGeom>
            <a:avLst/>
            <a:gdLst>
              <a:gd name="T0" fmla="*/ 2147483647 w 642"/>
              <a:gd name="T1" fmla="*/ 2147483647 h 180"/>
              <a:gd name="T2" fmla="*/ 2147483647 w 642"/>
              <a:gd name="T3" fmla="*/ 2147483647 h 180"/>
              <a:gd name="T4" fmla="*/ 2147483647 w 642"/>
              <a:gd name="T5" fmla="*/ 2147483647 h 180"/>
              <a:gd name="T6" fmla="*/ 2147483647 w 642"/>
              <a:gd name="T7" fmla="*/ 2147483647 h 180"/>
              <a:gd name="T8" fmla="*/ 2147483647 w 642"/>
              <a:gd name="T9" fmla="*/ 0 h 180"/>
              <a:gd name="T10" fmla="*/ 2147483647 w 642"/>
              <a:gd name="T11" fmla="*/ 2147483647 h 180"/>
              <a:gd name="T12" fmla="*/ 2147483647 w 642"/>
              <a:gd name="T13" fmla="*/ 2147483647 h 180"/>
              <a:gd name="T14" fmla="*/ 2147483647 w 642"/>
              <a:gd name="T15" fmla="*/ 2147483647 h 180"/>
              <a:gd name="T16" fmla="*/ 0 w 642"/>
              <a:gd name="T17" fmla="*/ 2147483647 h 180"/>
              <a:gd name="T18" fmla="*/ 0 w 642"/>
              <a:gd name="T19" fmla="*/ 2147483647 h 180"/>
              <a:gd name="T20" fmla="*/ 2147483647 w 642"/>
              <a:gd name="T21" fmla="*/ 2147483647 h 180"/>
              <a:gd name="T22" fmla="*/ 2147483647 w 642"/>
              <a:gd name="T23" fmla="*/ 2147483647 h 1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2"/>
              <a:gd name="T37" fmla="*/ 0 h 180"/>
              <a:gd name="T38" fmla="*/ 642 w 642"/>
              <a:gd name="T39" fmla="*/ 180 h 1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2" h="180">
                <a:moveTo>
                  <a:pt x="606" y="180"/>
                </a:moveTo>
                <a:cubicBezTo>
                  <a:pt x="614" y="180"/>
                  <a:pt x="614" y="180"/>
                  <a:pt x="614" y="180"/>
                </a:cubicBezTo>
                <a:cubicBezTo>
                  <a:pt x="614" y="71"/>
                  <a:pt x="614" y="71"/>
                  <a:pt x="614" y="71"/>
                </a:cubicBezTo>
                <a:cubicBezTo>
                  <a:pt x="630" y="68"/>
                  <a:pt x="642" y="53"/>
                  <a:pt x="642" y="36"/>
                </a:cubicBezTo>
                <a:cubicBezTo>
                  <a:pt x="642" y="16"/>
                  <a:pt x="626" y="0"/>
                  <a:pt x="606" y="0"/>
                </a:cubicBezTo>
                <a:cubicBezTo>
                  <a:pt x="585" y="0"/>
                  <a:pt x="569" y="16"/>
                  <a:pt x="569" y="36"/>
                </a:cubicBezTo>
                <a:cubicBezTo>
                  <a:pt x="569" y="53"/>
                  <a:pt x="581" y="68"/>
                  <a:pt x="598" y="71"/>
                </a:cubicBezTo>
                <a:cubicBezTo>
                  <a:pt x="598" y="164"/>
                  <a:pt x="598" y="164"/>
                  <a:pt x="598" y="164"/>
                </a:cubicBezTo>
                <a:cubicBezTo>
                  <a:pt x="0" y="164"/>
                  <a:pt x="0" y="164"/>
                  <a:pt x="0" y="164"/>
                </a:cubicBezTo>
                <a:cubicBezTo>
                  <a:pt x="0" y="180"/>
                  <a:pt x="0" y="180"/>
                  <a:pt x="0" y="180"/>
                </a:cubicBezTo>
                <a:cubicBezTo>
                  <a:pt x="598" y="180"/>
                  <a:pt x="598" y="180"/>
                  <a:pt x="598" y="180"/>
                </a:cubicBezTo>
                <a:lnTo>
                  <a:pt x="606" y="180"/>
                </a:lnTo>
                <a:close/>
              </a:path>
            </a:pathLst>
          </a:custGeom>
          <a:solidFill>
            <a:srgbClr val="6FB7D4"/>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solidFill>
                <a:srgbClr val="2E75B6"/>
              </a:solidFill>
            </a:endParaRPr>
          </a:p>
        </p:txBody>
      </p:sp>
      <p:sp>
        <p:nvSpPr>
          <p:cNvPr id="32779" name="Freeform 52"/>
          <p:cNvSpPr>
            <a:spLocks noChangeArrowheads="1"/>
          </p:cNvSpPr>
          <p:nvPr/>
        </p:nvSpPr>
        <p:spPr bwMode="auto">
          <a:xfrm>
            <a:off x="4230688" y="4660371"/>
            <a:ext cx="1277937" cy="360362"/>
          </a:xfrm>
          <a:custGeom>
            <a:avLst/>
            <a:gdLst>
              <a:gd name="T0" fmla="*/ 2147483647 w 642"/>
              <a:gd name="T1" fmla="*/ 2147483647 h 181"/>
              <a:gd name="T2" fmla="*/ 2147483647 w 642"/>
              <a:gd name="T3" fmla="*/ 0 h 181"/>
              <a:gd name="T4" fmla="*/ 2147483647 w 642"/>
              <a:gd name="T5" fmla="*/ 0 h 181"/>
              <a:gd name="T6" fmla="*/ 2147483647 w 642"/>
              <a:gd name="T7" fmla="*/ 0 h 181"/>
              <a:gd name="T8" fmla="*/ 0 w 642"/>
              <a:gd name="T9" fmla="*/ 0 h 181"/>
              <a:gd name="T10" fmla="*/ 0 w 642"/>
              <a:gd name="T11" fmla="*/ 2147483647 h 181"/>
              <a:gd name="T12" fmla="*/ 2147483647 w 642"/>
              <a:gd name="T13" fmla="*/ 2147483647 h 181"/>
              <a:gd name="T14" fmla="*/ 2147483647 w 642"/>
              <a:gd name="T15" fmla="*/ 2147483647 h 181"/>
              <a:gd name="T16" fmla="*/ 2147483647 w 642"/>
              <a:gd name="T17" fmla="*/ 2147483647 h 181"/>
              <a:gd name="T18" fmla="*/ 2147483647 w 642"/>
              <a:gd name="T19" fmla="*/ 2147483647 h 181"/>
              <a:gd name="T20" fmla="*/ 2147483647 w 642"/>
              <a:gd name="T21" fmla="*/ 2147483647 h 181"/>
              <a:gd name="T22" fmla="*/ 2147483647 w 642"/>
              <a:gd name="T23" fmla="*/ 2147483647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2"/>
              <a:gd name="T37" fmla="*/ 0 h 181"/>
              <a:gd name="T38" fmla="*/ 642 w 642"/>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2" h="181">
                <a:moveTo>
                  <a:pt x="614" y="109"/>
                </a:moveTo>
                <a:cubicBezTo>
                  <a:pt x="614" y="0"/>
                  <a:pt x="614" y="0"/>
                  <a:pt x="614" y="0"/>
                </a:cubicBezTo>
                <a:cubicBezTo>
                  <a:pt x="606" y="0"/>
                  <a:pt x="606" y="0"/>
                  <a:pt x="606" y="0"/>
                </a:cubicBezTo>
                <a:cubicBezTo>
                  <a:pt x="598" y="0"/>
                  <a:pt x="598" y="0"/>
                  <a:pt x="598" y="0"/>
                </a:cubicBezTo>
                <a:cubicBezTo>
                  <a:pt x="0" y="0"/>
                  <a:pt x="0" y="0"/>
                  <a:pt x="0" y="0"/>
                </a:cubicBezTo>
                <a:cubicBezTo>
                  <a:pt x="0" y="16"/>
                  <a:pt x="0" y="16"/>
                  <a:pt x="0" y="16"/>
                </a:cubicBezTo>
                <a:cubicBezTo>
                  <a:pt x="598" y="16"/>
                  <a:pt x="598" y="16"/>
                  <a:pt x="598" y="16"/>
                </a:cubicBezTo>
                <a:cubicBezTo>
                  <a:pt x="598" y="109"/>
                  <a:pt x="598" y="109"/>
                  <a:pt x="598" y="109"/>
                </a:cubicBezTo>
                <a:cubicBezTo>
                  <a:pt x="581" y="112"/>
                  <a:pt x="569" y="127"/>
                  <a:pt x="569" y="144"/>
                </a:cubicBezTo>
                <a:cubicBezTo>
                  <a:pt x="569" y="164"/>
                  <a:pt x="585" y="181"/>
                  <a:pt x="606" y="181"/>
                </a:cubicBezTo>
                <a:cubicBezTo>
                  <a:pt x="626" y="181"/>
                  <a:pt x="642" y="164"/>
                  <a:pt x="642" y="144"/>
                </a:cubicBezTo>
                <a:cubicBezTo>
                  <a:pt x="642" y="127"/>
                  <a:pt x="630" y="112"/>
                  <a:pt x="614" y="109"/>
                </a:cubicBez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nvGrpSpPr>
          <p:cNvPr id="32780" name="组合 56"/>
          <p:cNvGrpSpPr>
            <a:grpSpLocks/>
          </p:cNvGrpSpPr>
          <p:nvPr/>
        </p:nvGrpSpPr>
        <p:grpSpPr bwMode="auto">
          <a:xfrm>
            <a:off x="2782888" y="4474633"/>
            <a:ext cx="723900" cy="655638"/>
            <a:chOff x="0" y="0"/>
            <a:chExt cx="628650" cy="655638"/>
          </a:xfrm>
        </p:grpSpPr>
        <p:sp>
          <p:nvSpPr>
            <p:cNvPr id="32802" name="Freeform 53"/>
            <p:cNvSpPr>
              <a:spLocks noChangeArrowheads="1"/>
            </p:cNvSpPr>
            <p:nvPr/>
          </p:nvSpPr>
          <p:spPr bwMode="auto">
            <a:xfrm>
              <a:off x="66675" y="7938"/>
              <a:ext cx="493713" cy="623888"/>
            </a:xfrm>
            <a:custGeom>
              <a:avLst/>
              <a:gdLst>
                <a:gd name="T0" fmla="*/ 2147483647 w 248"/>
                <a:gd name="T1" fmla="*/ 2147483647 h 313"/>
                <a:gd name="T2" fmla="*/ 2147483647 w 248"/>
                <a:gd name="T3" fmla="*/ 2147483647 h 313"/>
                <a:gd name="T4" fmla="*/ 0 w 248"/>
                <a:gd name="T5" fmla="*/ 2147483647 h 313"/>
                <a:gd name="T6" fmla="*/ 0 w 248"/>
                <a:gd name="T7" fmla="*/ 2147483647 h 313"/>
                <a:gd name="T8" fmla="*/ 2147483647 w 248"/>
                <a:gd name="T9" fmla="*/ 0 h 313"/>
                <a:gd name="T10" fmla="*/ 2147483647 w 248"/>
                <a:gd name="T11" fmla="*/ 0 h 313"/>
                <a:gd name="T12" fmla="*/ 2147483647 w 248"/>
                <a:gd name="T13" fmla="*/ 2147483647 h 313"/>
                <a:gd name="T14" fmla="*/ 2147483647 w 248"/>
                <a:gd name="T15" fmla="*/ 2147483647 h 313"/>
                <a:gd name="T16" fmla="*/ 2147483647 w 248"/>
                <a:gd name="T17" fmla="*/ 2147483647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313"/>
                <a:gd name="T29" fmla="*/ 248 w 248"/>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313">
                  <a:moveTo>
                    <a:pt x="148" y="313"/>
                  </a:moveTo>
                  <a:cubicBezTo>
                    <a:pt x="100" y="313"/>
                    <a:pt x="100" y="313"/>
                    <a:pt x="100" y="313"/>
                  </a:cubicBezTo>
                  <a:cubicBezTo>
                    <a:pt x="45" y="313"/>
                    <a:pt x="0" y="268"/>
                    <a:pt x="0" y="213"/>
                  </a:cubicBezTo>
                  <a:cubicBezTo>
                    <a:pt x="0" y="100"/>
                    <a:pt x="0" y="100"/>
                    <a:pt x="0" y="100"/>
                  </a:cubicBezTo>
                  <a:cubicBezTo>
                    <a:pt x="0" y="45"/>
                    <a:pt x="45" y="0"/>
                    <a:pt x="100" y="0"/>
                  </a:cubicBezTo>
                  <a:cubicBezTo>
                    <a:pt x="148" y="0"/>
                    <a:pt x="148" y="0"/>
                    <a:pt x="148" y="0"/>
                  </a:cubicBezTo>
                  <a:cubicBezTo>
                    <a:pt x="203" y="0"/>
                    <a:pt x="248" y="45"/>
                    <a:pt x="248" y="100"/>
                  </a:cubicBezTo>
                  <a:cubicBezTo>
                    <a:pt x="248" y="213"/>
                    <a:pt x="248" y="213"/>
                    <a:pt x="248" y="213"/>
                  </a:cubicBezTo>
                  <a:cubicBezTo>
                    <a:pt x="248" y="268"/>
                    <a:pt x="203" y="313"/>
                    <a:pt x="148" y="313"/>
                  </a:cubicBez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3" name="Freeform 54"/>
            <p:cNvSpPr>
              <a:spLocks noChangeArrowheads="1"/>
            </p:cNvSpPr>
            <p:nvPr/>
          </p:nvSpPr>
          <p:spPr bwMode="auto">
            <a:xfrm>
              <a:off x="0" y="0"/>
              <a:ext cx="628650" cy="149225"/>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4" name="Freeform 55"/>
            <p:cNvSpPr>
              <a:spLocks noChangeArrowheads="1"/>
            </p:cNvSpPr>
            <p:nvPr/>
          </p:nvSpPr>
          <p:spPr bwMode="auto">
            <a:xfrm>
              <a:off x="0" y="204788"/>
              <a:ext cx="628650" cy="150813"/>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5" name="Freeform 56"/>
            <p:cNvSpPr>
              <a:spLocks noChangeArrowheads="1"/>
            </p:cNvSpPr>
            <p:nvPr/>
          </p:nvSpPr>
          <p:spPr bwMode="auto">
            <a:xfrm>
              <a:off x="0" y="404813"/>
              <a:ext cx="628650" cy="149225"/>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0"/>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0"/>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6" name="Freeform 57"/>
            <p:cNvSpPr>
              <a:spLocks noChangeArrowheads="1"/>
            </p:cNvSpPr>
            <p:nvPr/>
          </p:nvSpPr>
          <p:spPr bwMode="auto">
            <a:xfrm>
              <a:off x="255588" y="631825"/>
              <a:ext cx="115888" cy="23813"/>
            </a:xfrm>
            <a:custGeom>
              <a:avLst/>
              <a:gdLst>
                <a:gd name="T0" fmla="*/ 0 w 58"/>
                <a:gd name="T1" fmla="*/ 0 h 12"/>
                <a:gd name="T2" fmla="*/ 2147483647 w 58"/>
                <a:gd name="T3" fmla="*/ 2147483647 h 12"/>
                <a:gd name="T4" fmla="*/ 2147483647 w 58"/>
                <a:gd name="T5" fmla="*/ 0 h 12"/>
                <a:gd name="T6" fmla="*/ 0 w 58"/>
                <a:gd name="T7" fmla="*/ 0 h 12"/>
                <a:gd name="T8" fmla="*/ 0 60000 65536"/>
                <a:gd name="T9" fmla="*/ 0 60000 65536"/>
                <a:gd name="T10" fmla="*/ 0 60000 65536"/>
                <a:gd name="T11" fmla="*/ 0 60000 65536"/>
                <a:gd name="T12" fmla="*/ 0 w 58"/>
                <a:gd name="T13" fmla="*/ 0 h 12"/>
                <a:gd name="T14" fmla="*/ 58 w 58"/>
                <a:gd name="T15" fmla="*/ 12 h 12"/>
              </a:gdLst>
              <a:ahLst/>
              <a:cxnLst>
                <a:cxn ang="T8">
                  <a:pos x="T0" y="T1"/>
                </a:cxn>
                <a:cxn ang="T9">
                  <a:pos x="T2" y="T3"/>
                </a:cxn>
                <a:cxn ang="T10">
                  <a:pos x="T4" y="T5"/>
                </a:cxn>
                <a:cxn ang="T11">
                  <a:pos x="T6" y="T7"/>
                </a:cxn>
              </a:cxnLst>
              <a:rect l="T12" t="T13" r="T14" b="T15"/>
              <a:pathLst>
                <a:path w="58" h="12">
                  <a:moveTo>
                    <a:pt x="0" y="0"/>
                  </a:moveTo>
                  <a:cubicBezTo>
                    <a:pt x="4" y="7"/>
                    <a:pt x="15" y="12"/>
                    <a:pt x="29" y="12"/>
                  </a:cubicBezTo>
                  <a:cubicBezTo>
                    <a:pt x="43" y="12"/>
                    <a:pt x="54" y="7"/>
                    <a:pt x="58" y="0"/>
                  </a:cubicBezTo>
                  <a:lnTo>
                    <a:pt x="0" y="0"/>
                  </a:lnTo>
                  <a:close/>
                </a:path>
              </a:pathLst>
            </a:custGeom>
            <a:solidFill>
              <a:srgbClr val="1A5A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32781" name="Freeform 58"/>
          <p:cNvSpPr>
            <a:spLocks noChangeArrowheads="1"/>
          </p:cNvSpPr>
          <p:nvPr/>
        </p:nvSpPr>
        <p:spPr bwMode="auto">
          <a:xfrm>
            <a:off x="2370138" y="2669646"/>
            <a:ext cx="1549400" cy="739775"/>
          </a:xfrm>
          <a:custGeom>
            <a:avLst/>
            <a:gdLst>
              <a:gd name="T0" fmla="*/ 2147483647 w 778"/>
              <a:gd name="T1" fmla="*/ 2147483647 h 371"/>
              <a:gd name="T2" fmla="*/ 2147483647 w 778"/>
              <a:gd name="T3" fmla="*/ 0 h 371"/>
              <a:gd name="T4" fmla="*/ 0 w 778"/>
              <a:gd name="T5" fmla="*/ 2147483647 h 371"/>
              <a:gd name="T6" fmla="*/ 2147483647 w 778"/>
              <a:gd name="T7" fmla="*/ 2147483647 h 371"/>
              <a:gd name="T8" fmla="*/ 0 60000 65536"/>
              <a:gd name="T9" fmla="*/ 0 60000 65536"/>
              <a:gd name="T10" fmla="*/ 0 60000 65536"/>
              <a:gd name="T11" fmla="*/ 0 60000 65536"/>
              <a:gd name="T12" fmla="*/ 0 w 778"/>
              <a:gd name="T13" fmla="*/ 0 h 371"/>
              <a:gd name="T14" fmla="*/ 778 w 778"/>
              <a:gd name="T15" fmla="*/ 371 h 371"/>
            </a:gdLst>
            <a:ahLst/>
            <a:cxnLst>
              <a:cxn ang="T8">
                <a:pos x="T0" y="T1"/>
              </a:cxn>
              <a:cxn ang="T9">
                <a:pos x="T2" y="T3"/>
              </a:cxn>
              <a:cxn ang="T10">
                <a:pos x="T4" y="T5"/>
              </a:cxn>
              <a:cxn ang="T11">
                <a:pos x="T6" y="T7"/>
              </a:cxn>
            </a:cxnLst>
            <a:rect l="T12" t="T13" r="T14" b="T15"/>
            <a:pathLst>
              <a:path w="778" h="371">
                <a:moveTo>
                  <a:pt x="778" y="371"/>
                </a:moveTo>
                <a:cubicBezTo>
                  <a:pt x="769" y="164"/>
                  <a:pt x="598" y="0"/>
                  <a:pt x="389" y="0"/>
                </a:cubicBezTo>
                <a:cubicBezTo>
                  <a:pt x="180" y="0"/>
                  <a:pt x="9" y="164"/>
                  <a:pt x="0" y="371"/>
                </a:cubicBezTo>
                <a:lnTo>
                  <a:pt x="778" y="371"/>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2" name="Freeform 59"/>
          <p:cNvSpPr>
            <a:spLocks noChangeArrowheads="1"/>
          </p:cNvSpPr>
          <p:nvPr/>
        </p:nvSpPr>
        <p:spPr bwMode="auto">
          <a:xfrm>
            <a:off x="2617788" y="4179358"/>
            <a:ext cx="1063625" cy="290513"/>
          </a:xfrm>
          <a:custGeom>
            <a:avLst/>
            <a:gdLst>
              <a:gd name="T0" fmla="*/ 0 w 384"/>
              <a:gd name="T1" fmla="*/ 0 h 185"/>
              <a:gd name="T2" fmla="*/ 2147483647 w 384"/>
              <a:gd name="T3" fmla="*/ 2147483647 h 185"/>
              <a:gd name="T4" fmla="*/ 2147483647 w 384"/>
              <a:gd name="T5" fmla="*/ 2147483647 h 185"/>
              <a:gd name="T6" fmla="*/ 2147483647 w 384"/>
              <a:gd name="T7" fmla="*/ 2147483647 h 185"/>
              <a:gd name="T8" fmla="*/ 2147483647 w 384"/>
              <a:gd name="T9" fmla="*/ 2147483647 h 185"/>
              <a:gd name="T10" fmla="*/ 2147483647 w 384"/>
              <a:gd name="T11" fmla="*/ 2147483647 h 185"/>
              <a:gd name="T12" fmla="*/ 2147483647 w 384"/>
              <a:gd name="T13" fmla="*/ 0 h 185"/>
              <a:gd name="T14" fmla="*/ 0 w 384"/>
              <a:gd name="T15" fmla="*/ 0 h 185"/>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185"/>
              <a:gd name="T26" fmla="*/ 384 w 384"/>
              <a:gd name="T27" fmla="*/ 185 h 1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185">
                <a:moveTo>
                  <a:pt x="0" y="0"/>
                </a:moveTo>
                <a:cubicBezTo>
                  <a:pt x="40" y="63"/>
                  <a:pt x="77" y="135"/>
                  <a:pt x="81" y="185"/>
                </a:cubicBezTo>
                <a:cubicBezTo>
                  <a:pt x="173" y="185"/>
                  <a:pt x="173" y="185"/>
                  <a:pt x="173" y="185"/>
                </a:cubicBezTo>
                <a:cubicBezTo>
                  <a:pt x="192" y="185"/>
                  <a:pt x="192" y="185"/>
                  <a:pt x="192" y="185"/>
                </a:cubicBezTo>
                <a:cubicBezTo>
                  <a:pt x="211" y="185"/>
                  <a:pt x="211" y="185"/>
                  <a:pt x="211" y="185"/>
                </a:cubicBezTo>
                <a:cubicBezTo>
                  <a:pt x="303" y="185"/>
                  <a:pt x="303" y="185"/>
                  <a:pt x="303" y="185"/>
                </a:cubicBezTo>
                <a:cubicBezTo>
                  <a:pt x="307" y="135"/>
                  <a:pt x="344" y="63"/>
                  <a:pt x="384" y="0"/>
                </a:cubicBezTo>
                <a:lnTo>
                  <a:pt x="0" y="0"/>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3" name="Freeform 60"/>
          <p:cNvSpPr>
            <a:spLocks noChangeArrowheads="1"/>
          </p:cNvSpPr>
          <p:nvPr/>
        </p:nvSpPr>
        <p:spPr bwMode="auto">
          <a:xfrm>
            <a:off x="2916238" y="2237846"/>
            <a:ext cx="101600" cy="346075"/>
          </a:xfrm>
          <a:custGeom>
            <a:avLst/>
            <a:gdLst>
              <a:gd name="T0" fmla="*/ 2147483647 w 51"/>
              <a:gd name="T1" fmla="*/ 2147483647 h 174"/>
              <a:gd name="T2" fmla="*/ 2147483647 w 51"/>
              <a:gd name="T3" fmla="*/ 2147483647 h 174"/>
              <a:gd name="T4" fmla="*/ 2147483647 w 51"/>
              <a:gd name="T5" fmla="*/ 2147483647 h 174"/>
              <a:gd name="T6" fmla="*/ 2147483647 w 51"/>
              <a:gd name="T7" fmla="*/ 2147483647 h 174"/>
              <a:gd name="T8" fmla="*/ 2147483647 w 51"/>
              <a:gd name="T9" fmla="*/ 2147483647 h 174"/>
              <a:gd name="T10" fmla="*/ 2147483647 w 51"/>
              <a:gd name="T11" fmla="*/ 2147483647 h 174"/>
              <a:gd name="T12" fmla="*/ 2147483647 w 51"/>
              <a:gd name="T13" fmla="*/ 2147483647 h 174"/>
              <a:gd name="T14" fmla="*/ 2147483647 w 51"/>
              <a:gd name="T15" fmla="*/ 2147483647 h 174"/>
              <a:gd name="T16" fmla="*/ 2147483647 w 51"/>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74"/>
              <a:gd name="T29" fmla="*/ 51 w 5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74">
                <a:moveTo>
                  <a:pt x="41" y="173"/>
                </a:moveTo>
                <a:cubicBezTo>
                  <a:pt x="41" y="173"/>
                  <a:pt x="41" y="173"/>
                  <a:pt x="41" y="173"/>
                </a:cubicBezTo>
                <a:cubicBezTo>
                  <a:pt x="35" y="174"/>
                  <a:pt x="29" y="170"/>
                  <a:pt x="28" y="164"/>
                </a:cubicBezTo>
                <a:cubicBezTo>
                  <a:pt x="1" y="14"/>
                  <a:pt x="1" y="14"/>
                  <a:pt x="1" y="14"/>
                </a:cubicBezTo>
                <a:cubicBezTo>
                  <a:pt x="0" y="8"/>
                  <a:pt x="4" y="2"/>
                  <a:pt x="11" y="1"/>
                </a:cubicBezTo>
                <a:cubicBezTo>
                  <a:pt x="11" y="1"/>
                  <a:pt x="11" y="1"/>
                  <a:pt x="11" y="1"/>
                </a:cubicBezTo>
                <a:cubicBezTo>
                  <a:pt x="17" y="0"/>
                  <a:pt x="23" y="4"/>
                  <a:pt x="24" y="10"/>
                </a:cubicBezTo>
                <a:cubicBezTo>
                  <a:pt x="50" y="160"/>
                  <a:pt x="50" y="160"/>
                  <a:pt x="50" y="160"/>
                </a:cubicBezTo>
                <a:cubicBezTo>
                  <a:pt x="51" y="166"/>
                  <a:pt x="47" y="172"/>
                  <a:pt x="41" y="173"/>
                </a:cubicBezTo>
                <a:close/>
              </a:path>
            </a:pathLst>
          </a:cu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4" name="Freeform 61"/>
          <p:cNvSpPr>
            <a:spLocks noChangeArrowheads="1"/>
          </p:cNvSpPr>
          <p:nvPr/>
        </p:nvSpPr>
        <p:spPr bwMode="auto">
          <a:xfrm>
            <a:off x="2530475" y="2375958"/>
            <a:ext cx="203200" cy="314325"/>
          </a:xfrm>
          <a:custGeom>
            <a:avLst/>
            <a:gdLst>
              <a:gd name="T0" fmla="*/ 2147483647 w 102"/>
              <a:gd name="T1" fmla="*/ 2147483647 h 158"/>
              <a:gd name="T2" fmla="*/ 2147483647 w 102"/>
              <a:gd name="T3" fmla="*/ 2147483647 h 158"/>
              <a:gd name="T4" fmla="*/ 2147483647 w 102"/>
              <a:gd name="T5" fmla="*/ 2147483647 h 158"/>
              <a:gd name="T6" fmla="*/ 2147483647 w 102"/>
              <a:gd name="T7" fmla="*/ 2147483647 h 158"/>
              <a:gd name="T8" fmla="*/ 2147483647 w 102"/>
              <a:gd name="T9" fmla="*/ 2147483647 h 158"/>
              <a:gd name="T10" fmla="*/ 2147483647 w 102"/>
              <a:gd name="T11" fmla="*/ 2147483647 h 158"/>
              <a:gd name="T12" fmla="*/ 2147483647 w 102"/>
              <a:gd name="T13" fmla="*/ 2147483647 h 158"/>
              <a:gd name="T14" fmla="*/ 2147483647 w 102"/>
              <a:gd name="T15" fmla="*/ 2147483647 h 158"/>
              <a:gd name="T16" fmla="*/ 2147483647 w 102"/>
              <a:gd name="T17" fmla="*/ 2147483647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58"/>
              <a:gd name="T29" fmla="*/ 102 w 102"/>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58">
                <a:moveTo>
                  <a:pt x="95" y="154"/>
                </a:moveTo>
                <a:cubicBezTo>
                  <a:pt x="95" y="154"/>
                  <a:pt x="95" y="154"/>
                  <a:pt x="95" y="154"/>
                </a:cubicBezTo>
                <a:cubicBezTo>
                  <a:pt x="89" y="158"/>
                  <a:pt x="82" y="156"/>
                  <a:pt x="79" y="150"/>
                </a:cubicBezTo>
                <a:cubicBezTo>
                  <a:pt x="3" y="19"/>
                  <a:pt x="3" y="19"/>
                  <a:pt x="3" y="19"/>
                </a:cubicBezTo>
                <a:cubicBezTo>
                  <a:pt x="0" y="14"/>
                  <a:pt x="2" y="7"/>
                  <a:pt x="8" y="3"/>
                </a:cubicBezTo>
                <a:cubicBezTo>
                  <a:pt x="8" y="3"/>
                  <a:pt x="8" y="3"/>
                  <a:pt x="8" y="3"/>
                </a:cubicBezTo>
                <a:cubicBezTo>
                  <a:pt x="13" y="0"/>
                  <a:pt x="20" y="2"/>
                  <a:pt x="23" y="8"/>
                </a:cubicBezTo>
                <a:cubicBezTo>
                  <a:pt x="99" y="139"/>
                  <a:pt x="99" y="139"/>
                  <a:pt x="99" y="139"/>
                </a:cubicBezTo>
                <a:cubicBezTo>
                  <a:pt x="102" y="144"/>
                  <a:pt x="100" y="151"/>
                  <a:pt x="95" y="154"/>
                </a:cubicBezTo>
                <a:close/>
              </a:path>
            </a:pathLst>
          </a:cu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5" name="Freeform 62"/>
          <p:cNvSpPr>
            <a:spLocks noChangeArrowheads="1"/>
          </p:cNvSpPr>
          <p:nvPr/>
        </p:nvSpPr>
        <p:spPr bwMode="auto">
          <a:xfrm>
            <a:off x="3270250" y="2237846"/>
            <a:ext cx="101600" cy="346075"/>
          </a:xfrm>
          <a:custGeom>
            <a:avLst/>
            <a:gdLst>
              <a:gd name="T0" fmla="*/ 2147483647 w 51"/>
              <a:gd name="T1" fmla="*/ 2147483647 h 174"/>
              <a:gd name="T2" fmla="*/ 2147483647 w 51"/>
              <a:gd name="T3" fmla="*/ 2147483647 h 174"/>
              <a:gd name="T4" fmla="*/ 2147483647 w 51"/>
              <a:gd name="T5" fmla="*/ 2147483647 h 174"/>
              <a:gd name="T6" fmla="*/ 2147483647 w 51"/>
              <a:gd name="T7" fmla="*/ 2147483647 h 174"/>
              <a:gd name="T8" fmla="*/ 2147483647 w 51"/>
              <a:gd name="T9" fmla="*/ 2147483647 h 174"/>
              <a:gd name="T10" fmla="*/ 2147483647 w 51"/>
              <a:gd name="T11" fmla="*/ 2147483647 h 174"/>
              <a:gd name="T12" fmla="*/ 2147483647 w 51"/>
              <a:gd name="T13" fmla="*/ 2147483647 h 174"/>
              <a:gd name="T14" fmla="*/ 2147483647 w 51"/>
              <a:gd name="T15" fmla="*/ 2147483647 h 174"/>
              <a:gd name="T16" fmla="*/ 2147483647 w 51"/>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74"/>
              <a:gd name="T29" fmla="*/ 51 w 5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74">
                <a:moveTo>
                  <a:pt x="11" y="173"/>
                </a:moveTo>
                <a:cubicBezTo>
                  <a:pt x="11" y="173"/>
                  <a:pt x="11" y="173"/>
                  <a:pt x="11" y="173"/>
                </a:cubicBezTo>
                <a:cubicBezTo>
                  <a:pt x="5" y="172"/>
                  <a:pt x="0" y="166"/>
                  <a:pt x="2" y="160"/>
                </a:cubicBezTo>
                <a:cubicBezTo>
                  <a:pt x="28" y="10"/>
                  <a:pt x="28" y="10"/>
                  <a:pt x="28" y="10"/>
                </a:cubicBezTo>
                <a:cubicBezTo>
                  <a:pt x="29" y="4"/>
                  <a:pt x="35" y="0"/>
                  <a:pt x="41" y="1"/>
                </a:cubicBezTo>
                <a:cubicBezTo>
                  <a:pt x="41" y="1"/>
                  <a:pt x="41" y="1"/>
                  <a:pt x="41" y="1"/>
                </a:cubicBezTo>
                <a:cubicBezTo>
                  <a:pt x="47" y="2"/>
                  <a:pt x="51" y="8"/>
                  <a:pt x="50" y="14"/>
                </a:cubicBezTo>
                <a:cubicBezTo>
                  <a:pt x="24" y="164"/>
                  <a:pt x="24" y="164"/>
                  <a:pt x="24" y="164"/>
                </a:cubicBezTo>
                <a:cubicBezTo>
                  <a:pt x="23" y="170"/>
                  <a:pt x="17" y="174"/>
                  <a:pt x="11" y="173"/>
                </a:cubicBezTo>
                <a:close/>
              </a:path>
            </a:pathLst>
          </a:cu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6" name="Freeform 63"/>
          <p:cNvSpPr>
            <a:spLocks noChangeArrowheads="1"/>
          </p:cNvSpPr>
          <p:nvPr/>
        </p:nvSpPr>
        <p:spPr bwMode="auto">
          <a:xfrm>
            <a:off x="3554413" y="2375958"/>
            <a:ext cx="201612" cy="314325"/>
          </a:xfrm>
          <a:custGeom>
            <a:avLst/>
            <a:gdLst>
              <a:gd name="T0" fmla="*/ 2147483647 w 101"/>
              <a:gd name="T1" fmla="*/ 2147483647 h 158"/>
              <a:gd name="T2" fmla="*/ 2147483647 w 101"/>
              <a:gd name="T3" fmla="*/ 2147483647 h 158"/>
              <a:gd name="T4" fmla="*/ 2147483647 w 101"/>
              <a:gd name="T5" fmla="*/ 2147483647 h 158"/>
              <a:gd name="T6" fmla="*/ 2147483647 w 101"/>
              <a:gd name="T7" fmla="*/ 2147483647 h 158"/>
              <a:gd name="T8" fmla="*/ 2147483647 w 101"/>
              <a:gd name="T9" fmla="*/ 2147483647 h 158"/>
              <a:gd name="T10" fmla="*/ 2147483647 w 101"/>
              <a:gd name="T11" fmla="*/ 2147483647 h 158"/>
              <a:gd name="T12" fmla="*/ 2147483647 w 101"/>
              <a:gd name="T13" fmla="*/ 2147483647 h 158"/>
              <a:gd name="T14" fmla="*/ 2147483647 w 101"/>
              <a:gd name="T15" fmla="*/ 2147483647 h 158"/>
              <a:gd name="T16" fmla="*/ 2147483647 w 101"/>
              <a:gd name="T17" fmla="*/ 2147483647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58"/>
              <a:gd name="T29" fmla="*/ 101 w 101"/>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58">
                <a:moveTo>
                  <a:pt x="7" y="154"/>
                </a:moveTo>
                <a:cubicBezTo>
                  <a:pt x="7" y="154"/>
                  <a:pt x="7" y="154"/>
                  <a:pt x="7" y="154"/>
                </a:cubicBezTo>
                <a:cubicBezTo>
                  <a:pt x="1" y="151"/>
                  <a:pt x="0" y="144"/>
                  <a:pt x="3" y="139"/>
                </a:cubicBezTo>
                <a:cubicBezTo>
                  <a:pt x="78" y="8"/>
                  <a:pt x="78" y="8"/>
                  <a:pt x="78" y="8"/>
                </a:cubicBezTo>
                <a:cubicBezTo>
                  <a:pt x="82" y="2"/>
                  <a:pt x="89" y="0"/>
                  <a:pt x="94" y="3"/>
                </a:cubicBezTo>
                <a:cubicBezTo>
                  <a:pt x="94" y="3"/>
                  <a:pt x="94" y="3"/>
                  <a:pt x="94" y="3"/>
                </a:cubicBezTo>
                <a:cubicBezTo>
                  <a:pt x="100" y="7"/>
                  <a:pt x="101" y="14"/>
                  <a:pt x="98" y="19"/>
                </a:cubicBezTo>
                <a:cubicBezTo>
                  <a:pt x="23" y="150"/>
                  <a:pt x="23" y="150"/>
                  <a:pt x="23" y="150"/>
                </a:cubicBezTo>
                <a:cubicBezTo>
                  <a:pt x="19" y="156"/>
                  <a:pt x="12" y="158"/>
                  <a:pt x="7" y="154"/>
                </a:cubicBezTo>
                <a:close/>
              </a:path>
            </a:pathLst>
          </a:cu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7" name="Freeform 64"/>
          <p:cNvSpPr>
            <a:spLocks noChangeArrowheads="1"/>
          </p:cNvSpPr>
          <p:nvPr/>
        </p:nvSpPr>
        <p:spPr bwMode="auto">
          <a:xfrm>
            <a:off x="3786188" y="2637896"/>
            <a:ext cx="282575" cy="246062"/>
          </a:xfrm>
          <a:custGeom>
            <a:avLst/>
            <a:gdLst>
              <a:gd name="T0" fmla="*/ 2147483647 w 142"/>
              <a:gd name="T1" fmla="*/ 2147483647 h 123"/>
              <a:gd name="T2" fmla="*/ 2147483647 w 142"/>
              <a:gd name="T3" fmla="*/ 2147483647 h 123"/>
              <a:gd name="T4" fmla="*/ 2147483647 w 142"/>
              <a:gd name="T5" fmla="*/ 2147483647 h 123"/>
              <a:gd name="T6" fmla="*/ 2147483647 w 142"/>
              <a:gd name="T7" fmla="*/ 2147483647 h 123"/>
              <a:gd name="T8" fmla="*/ 2147483647 w 142"/>
              <a:gd name="T9" fmla="*/ 2147483647 h 123"/>
              <a:gd name="T10" fmla="*/ 2147483647 w 142"/>
              <a:gd name="T11" fmla="*/ 2147483647 h 123"/>
              <a:gd name="T12" fmla="*/ 2147483647 w 142"/>
              <a:gd name="T13" fmla="*/ 2147483647 h 123"/>
              <a:gd name="T14" fmla="*/ 2147483647 w 142"/>
              <a:gd name="T15" fmla="*/ 2147483647 h 123"/>
              <a:gd name="T16" fmla="*/ 2147483647 w 142"/>
              <a:gd name="T17" fmla="*/ 214748364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23"/>
              <a:gd name="T29" fmla="*/ 142 w 142"/>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23">
                <a:moveTo>
                  <a:pt x="4" y="118"/>
                </a:moveTo>
                <a:cubicBezTo>
                  <a:pt x="4" y="118"/>
                  <a:pt x="4" y="118"/>
                  <a:pt x="4" y="118"/>
                </a:cubicBezTo>
                <a:cubicBezTo>
                  <a:pt x="0" y="113"/>
                  <a:pt x="1" y="106"/>
                  <a:pt x="6" y="101"/>
                </a:cubicBezTo>
                <a:cubicBezTo>
                  <a:pt x="122" y="4"/>
                  <a:pt x="122" y="4"/>
                  <a:pt x="122" y="4"/>
                </a:cubicBezTo>
                <a:cubicBezTo>
                  <a:pt x="127" y="0"/>
                  <a:pt x="134" y="1"/>
                  <a:pt x="138" y="6"/>
                </a:cubicBezTo>
                <a:cubicBezTo>
                  <a:pt x="138" y="6"/>
                  <a:pt x="138" y="6"/>
                  <a:pt x="138" y="6"/>
                </a:cubicBezTo>
                <a:cubicBezTo>
                  <a:pt x="142" y="10"/>
                  <a:pt x="141" y="18"/>
                  <a:pt x="136" y="22"/>
                </a:cubicBezTo>
                <a:cubicBezTo>
                  <a:pt x="20" y="119"/>
                  <a:pt x="20" y="119"/>
                  <a:pt x="20" y="119"/>
                </a:cubicBezTo>
                <a:cubicBezTo>
                  <a:pt x="16" y="123"/>
                  <a:pt x="8" y="122"/>
                  <a:pt x="4" y="118"/>
                </a:cubicBezTo>
                <a:close/>
              </a:path>
            </a:pathLst>
          </a:cu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8" name="Freeform 65"/>
          <p:cNvSpPr>
            <a:spLocks noChangeArrowheads="1"/>
          </p:cNvSpPr>
          <p:nvPr/>
        </p:nvSpPr>
        <p:spPr bwMode="auto">
          <a:xfrm>
            <a:off x="2220913" y="2637896"/>
            <a:ext cx="280987" cy="246062"/>
          </a:xfrm>
          <a:custGeom>
            <a:avLst/>
            <a:gdLst>
              <a:gd name="T0" fmla="*/ 2147483647 w 141"/>
              <a:gd name="T1" fmla="*/ 2147483647 h 123"/>
              <a:gd name="T2" fmla="*/ 2147483647 w 141"/>
              <a:gd name="T3" fmla="*/ 2147483647 h 123"/>
              <a:gd name="T4" fmla="*/ 2147483647 w 141"/>
              <a:gd name="T5" fmla="*/ 2147483647 h 123"/>
              <a:gd name="T6" fmla="*/ 2147483647 w 141"/>
              <a:gd name="T7" fmla="*/ 2147483647 h 123"/>
              <a:gd name="T8" fmla="*/ 2147483647 w 141"/>
              <a:gd name="T9" fmla="*/ 2147483647 h 123"/>
              <a:gd name="T10" fmla="*/ 2147483647 w 141"/>
              <a:gd name="T11" fmla="*/ 2147483647 h 123"/>
              <a:gd name="T12" fmla="*/ 2147483647 w 141"/>
              <a:gd name="T13" fmla="*/ 2147483647 h 123"/>
              <a:gd name="T14" fmla="*/ 2147483647 w 141"/>
              <a:gd name="T15" fmla="*/ 2147483647 h 123"/>
              <a:gd name="T16" fmla="*/ 2147483647 w 141"/>
              <a:gd name="T17" fmla="*/ 214748364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23"/>
              <a:gd name="T29" fmla="*/ 141 w 14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23">
                <a:moveTo>
                  <a:pt x="137" y="118"/>
                </a:moveTo>
                <a:cubicBezTo>
                  <a:pt x="137" y="118"/>
                  <a:pt x="137" y="118"/>
                  <a:pt x="137" y="118"/>
                </a:cubicBezTo>
                <a:cubicBezTo>
                  <a:pt x="133" y="122"/>
                  <a:pt x="126" y="123"/>
                  <a:pt x="121" y="119"/>
                </a:cubicBezTo>
                <a:cubicBezTo>
                  <a:pt x="5" y="22"/>
                  <a:pt x="5" y="22"/>
                  <a:pt x="5" y="22"/>
                </a:cubicBezTo>
                <a:cubicBezTo>
                  <a:pt x="0" y="18"/>
                  <a:pt x="0" y="10"/>
                  <a:pt x="4" y="6"/>
                </a:cubicBezTo>
                <a:cubicBezTo>
                  <a:pt x="4" y="6"/>
                  <a:pt x="4" y="6"/>
                  <a:pt x="4" y="6"/>
                </a:cubicBezTo>
                <a:cubicBezTo>
                  <a:pt x="8" y="1"/>
                  <a:pt x="15" y="0"/>
                  <a:pt x="20" y="4"/>
                </a:cubicBezTo>
                <a:cubicBezTo>
                  <a:pt x="136" y="101"/>
                  <a:pt x="136" y="101"/>
                  <a:pt x="136" y="101"/>
                </a:cubicBezTo>
                <a:cubicBezTo>
                  <a:pt x="141" y="106"/>
                  <a:pt x="141" y="113"/>
                  <a:pt x="137" y="118"/>
                </a:cubicBezTo>
                <a:close/>
              </a:path>
            </a:pathLst>
          </a:custGeom>
          <a:solidFill>
            <a:srgbClr val="354B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9" name="文本框 53"/>
          <p:cNvSpPr txBox="1">
            <a:spLocks noChangeArrowheads="1"/>
          </p:cNvSpPr>
          <p:nvPr/>
        </p:nvSpPr>
        <p:spPr bwMode="auto">
          <a:xfrm>
            <a:off x="2126424" y="3377363"/>
            <a:ext cx="2034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400" b="1" dirty="0">
                <a:solidFill>
                  <a:srgbClr val="1F4E79"/>
                </a:solidFill>
                <a:latin typeface="微软雅黑" panose="020B0503020204020204" pitchFamily="34" charset="-122"/>
              </a:rPr>
              <a:t>企业文化是</a:t>
            </a:r>
            <a:endParaRPr lang="en-US" altLang="zh-CN" sz="2400" b="1" dirty="0">
              <a:solidFill>
                <a:srgbClr val="1F4E79"/>
              </a:solidFill>
              <a:latin typeface="微软雅黑" panose="020B0503020204020204" pitchFamily="34" charset="-122"/>
            </a:endParaRPr>
          </a:p>
          <a:p>
            <a:pPr algn="ctr" eaLnBrk="1" hangingPunct="1"/>
            <a:r>
              <a:rPr lang="zh-CN" altLang="en-US" sz="2400" b="1" dirty="0">
                <a:solidFill>
                  <a:srgbClr val="1F4E79"/>
                </a:solidFill>
                <a:latin typeface="微软雅黑" panose="020B0503020204020204" pitchFamily="34" charset="-122"/>
              </a:rPr>
              <a:t>企业的灵魂</a:t>
            </a:r>
          </a:p>
        </p:txBody>
      </p:sp>
      <p:sp>
        <p:nvSpPr>
          <p:cNvPr id="32790" name="文本框 54"/>
          <p:cNvSpPr txBox="1">
            <a:spLocks noChangeArrowheads="1"/>
          </p:cNvSpPr>
          <p:nvPr/>
        </p:nvSpPr>
        <p:spPr bwMode="auto">
          <a:xfrm>
            <a:off x="1092279" y="1479575"/>
            <a:ext cx="1481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b="1" dirty="0">
                <a:solidFill>
                  <a:srgbClr val="215483"/>
                </a:solidFill>
                <a:latin typeface="微软雅黑" panose="020B0503020204020204" pitchFamily="34" charset="-122"/>
              </a:rPr>
              <a:t>1</a:t>
            </a:r>
            <a:r>
              <a:rPr lang="zh-CN" altLang="en-US" b="1" dirty="0">
                <a:solidFill>
                  <a:srgbClr val="215483"/>
                </a:solidFill>
                <a:latin typeface="微软雅黑" panose="020B0503020204020204" pitchFamily="34" charset="-122"/>
              </a:rPr>
              <a:t>、公司理念</a:t>
            </a:r>
          </a:p>
        </p:txBody>
      </p:sp>
      <p:sp>
        <p:nvSpPr>
          <p:cNvPr id="32791" name="文本框 70"/>
          <p:cNvSpPr txBox="1">
            <a:spLocks noChangeArrowheads="1"/>
          </p:cNvSpPr>
          <p:nvPr/>
        </p:nvSpPr>
        <p:spPr bwMode="auto">
          <a:xfrm>
            <a:off x="4725143" y="1504182"/>
            <a:ext cx="1481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b="1" dirty="0">
                <a:solidFill>
                  <a:srgbClr val="3693B8"/>
                </a:solidFill>
                <a:latin typeface="微软雅黑" panose="020B0503020204020204" pitchFamily="34" charset="-122"/>
              </a:rPr>
              <a:t>2</a:t>
            </a:r>
            <a:r>
              <a:rPr lang="zh-CN" altLang="en-US" b="1" dirty="0">
                <a:solidFill>
                  <a:srgbClr val="3693B8"/>
                </a:solidFill>
                <a:latin typeface="微软雅黑" panose="020B0503020204020204" pitchFamily="34" charset="-122"/>
              </a:rPr>
              <a:t>、公司愿景</a:t>
            </a:r>
          </a:p>
        </p:txBody>
      </p:sp>
      <p:sp>
        <p:nvSpPr>
          <p:cNvPr id="32792" name="文本框 71"/>
          <p:cNvSpPr txBox="1">
            <a:spLocks noChangeArrowheads="1"/>
          </p:cNvSpPr>
          <p:nvPr/>
        </p:nvSpPr>
        <p:spPr bwMode="auto">
          <a:xfrm>
            <a:off x="4743163" y="5085114"/>
            <a:ext cx="1481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b="1" dirty="0">
                <a:solidFill>
                  <a:srgbClr val="215483"/>
                </a:solidFill>
                <a:latin typeface="微软雅黑" panose="020B0503020204020204" pitchFamily="34" charset="-122"/>
              </a:rPr>
              <a:t>4</a:t>
            </a:r>
            <a:r>
              <a:rPr lang="zh-CN" altLang="en-US" b="1" dirty="0">
                <a:solidFill>
                  <a:srgbClr val="215483"/>
                </a:solidFill>
                <a:latin typeface="微软雅黑" panose="020B0503020204020204" pitchFamily="34" charset="-122"/>
              </a:rPr>
              <a:t>、公司使命</a:t>
            </a:r>
          </a:p>
        </p:txBody>
      </p:sp>
      <p:sp>
        <p:nvSpPr>
          <p:cNvPr id="32793" name="文本框 72"/>
          <p:cNvSpPr txBox="1">
            <a:spLocks noChangeArrowheads="1"/>
          </p:cNvSpPr>
          <p:nvPr/>
        </p:nvSpPr>
        <p:spPr bwMode="auto">
          <a:xfrm>
            <a:off x="1098903" y="5055142"/>
            <a:ext cx="1481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b="1" dirty="0">
                <a:solidFill>
                  <a:srgbClr val="3693B8"/>
                </a:solidFill>
                <a:latin typeface="微软雅黑" panose="020B0503020204020204" pitchFamily="34" charset="-122"/>
              </a:rPr>
              <a:t>3</a:t>
            </a:r>
            <a:r>
              <a:rPr lang="zh-CN" altLang="en-US" b="1" dirty="0">
                <a:solidFill>
                  <a:srgbClr val="3693B8"/>
                </a:solidFill>
                <a:latin typeface="微软雅黑" panose="020B0503020204020204" pitchFamily="34" charset="-122"/>
              </a:rPr>
              <a:t>、团队理念</a:t>
            </a:r>
          </a:p>
        </p:txBody>
      </p:sp>
      <p:sp>
        <p:nvSpPr>
          <p:cNvPr id="39" name="矩形 38"/>
          <p:cNvSpPr>
            <a:spLocks noChangeArrowheads="1"/>
          </p:cNvSpPr>
          <p:nvPr/>
        </p:nvSpPr>
        <p:spPr bwMode="auto">
          <a:xfrm>
            <a:off x="987425" y="24571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企业文化</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0" name="矩形 39"/>
          <p:cNvSpPr>
            <a:spLocks noChangeArrowheads="1"/>
          </p:cNvSpPr>
          <p:nvPr/>
        </p:nvSpPr>
        <p:spPr bwMode="auto">
          <a:xfrm>
            <a:off x="205804" y="1849501"/>
            <a:ext cx="255124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50000"/>
              </a:lnSpc>
              <a:defRPr/>
            </a:pPr>
            <a:r>
              <a:rPr lang="zh-CN" altLang="en-US" sz="1100" noProof="1">
                <a:latin typeface="微软雅黑" charset="0"/>
                <a:ea typeface="微软雅黑" charset="0"/>
                <a:cs typeface="+mn-ea"/>
              </a:rPr>
              <a:t>务实、忠诚、信誉----“胜”之生命</a:t>
            </a:r>
            <a:endParaRPr lang="zh-CN" altLang="en-US" sz="1100" noProof="1">
              <a:latin typeface="微软雅黑" charset="0"/>
              <a:ea typeface="微软雅黑" charset="0"/>
            </a:endParaRPr>
          </a:p>
          <a:p>
            <a:pPr algn="ctr">
              <a:lnSpc>
                <a:spcPct val="150000"/>
              </a:lnSpc>
              <a:defRPr/>
            </a:pPr>
            <a:r>
              <a:rPr lang="zh-CN" altLang="en-US" sz="1100" noProof="1">
                <a:latin typeface="微软雅黑" charset="0"/>
                <a:ea typeface="微软雅黑" charset="0"/>
                <a:cs typeface="+mn-ea"/>
              </a:rPr>
              <a:t>求索、创新、奋斗----“生”之真谛</a:t>
            </a:r>
            <a:endParaRPr lang="en-US" altLang="zh-CN" sz="1100" noProof="1">
              <a:latin typeface="微软雅黑" charset="0"/>
              <a:ea typeface="微软雅黑" charset="0"/>
              <a:cs typeface="+mn-ea"/>
            </a:endParaRPr>
          </a:p>
        </p:txBody>
      </p:sp>
      <p:sp>
        <p:nvSpPr>
          <p:cNvPr id="41" name="矩形 40"/>
          <p:cNvSpPr>
            <a:spLocks noChangeArrowheads="1"/>
          </p:cNvSpPr>
          <p:nvPr/>
        </p:nvSpPr>
        <p:spPr bwMode="auto">
          <a:xfrm>
            <a:off x="4254410" y="1901295"/>
            <a:ext cx="2049463"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spcBef>
                <a:spcPct val="50000"/>
              </a:spcBef>
            </a:pPr>
            <a:r>
              <a:rPr lang="zh-CN" altLang="en-US" sz="1100" dirty="0">
                <a:latin typeface="微软雅黑" charset="0"/>
                <a:ea typeface="微软雅黑" charset="0"/>
                <a:cs typeface="+mn-ea"/>
              </a:rPr>
              <a:t>推动人类社会进步的一份子</a:t>
            </a:r>
          </a:p>
        </p:txBody>
      </p:sp>
      <p:sp>
        <p:nvSpPr>
          <p:cNvPr id="43" name="矩形 42"/>
          <p:cNvSpPr>
            <a:spLocks noChangeArrowheads="1"/>
          </p:cNvSpPr>
          <p:nvPr/>
        </p:nvSpPr>
        <p:spPr bwMode="auto">
          <a:xfrm>
            <a:off x="541333" y="5424474"/>
            <a:ext cx="2049463"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eaLnBrk="0" hangingPunct="0">
              <a:buFontTx/>
              <a:buNone/>
              <a:defRPr/>
            </a:pPr>
            <a:r>
              <a:rPr lang="zh-CN" altLang="en-US" sz="1100" dirty="0">
                <a:latin typeface="微软雅黑" charset="0"/>
                <a:ea typeface="微软雅黑" charset="0"/>
                <a:cs typeface="+mn-ea"/>
              </a:rPr>
              <a:t>打造蜜蜂文化团队</a:t>
            </a:r>
            <a:endParaRPr lang="zh-CN" altLang="en-US" sz="1100" dirty="0"/>
          </a:p>
        </p:txBody>
      </p:sp>
      <p:sp>
        <p:nvSpPr>
          <p:cNvPr id="45" name="矩形 44"/>
          <p:cNvSpPr>
            <a:spLocks noChangeArrowheads="1"/>
          </p:cNvSpPr>
          <p:nvPr/>
        </p:nvSpPr>
        <p:spPr bwMode="auto">
          <a:xfrm>
            <a:off x="7555919" y="1087509"/>
            <a:ext cx="4427572" cy="5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50000"/>
              </a:lnSpc>
              <a:defRPr/>
            </a:pPr>
            <a:r>
              <a:rPr lang="en-US" altLang="zh-CN" sz="1100" noProof="1">
                <a:latin typeface="微软雅黑" charset="0"/>
                <a:ea typeface="微软雅黑" charset="0"/>
                <a:cs typeface="+mn-ea"/>
              </a:rPr>
              <a:t>1</a:t>
            </a:r>
            <a:r>
              <a:rPr lang="zh-CN" altLang="en-US" sz="1100" noProof="1">
                <a:latin typeface="微软雅黑" charset="0"/>
                <a:ea typeface="微软雅黑" charset="0"/>
                <a:cs typeface="+mn-ea"/>
              </a:rPr>
              <a:t>、务实、忠诚、信誉----“胜”之生命</a:t>
            </a:r>
            <a:endParaRPr lang="zh-CN" altLang="en-US" sz="1100" noProof="1">
              <a:latin typeface="微软雅黑" charset="0"/>
              <a:ea typeface="微软雅黑" charset="0"/>
            </a:endParaRPr>
          </a:p>
          <a:p>
            <a:pPr algn="ctr">
              <a:lnSpc>
                <a:spcPct val="150000"/>
              </a:lnSpc>
              <a:defRPr/>
            </a:pPr>
            <a:r>
              <a:rPr lang="en-US" altLang="zh-CN" sz="1100" noProof="1">
                <a:latin typeface="微软雅黑" charset="0"/>
                <a:ea typeface="微软雅黑" charset="0"/>
                <a:cs typeface="+mn-ea"/>
              </a:rPr>
              <a:t>                           </a:t>
            </a:r>
            <a:r>
              <a:rPr lang="zh-CN" altLang="en-US" sz="1100" noProof="1">
                <a:latin typeface="微软雅黑" charset="0"/>
                <a:ea typeface="微软雅黑" charset="0"/>
                <a:cs typeface="+mn-ea"/>
              </a:rPr>
              <a:t>求索、创新、奋斗----“生”之真谛</a:t>
            </a:r>
            <a:endParaRPr lang="en-US" altLang="zh-CN" sz="1100" noProof="1">
              <a:latin typeface="微软雅黑" charset="0"/>
              <a:ea typeface="微软雅黑" charset="0"/>
              <a:cs typeface="+mn-ea"/>
            </a:endParaRPr>
          </a:p>
        </p:txBody>
      </p:sp>
      <p:sp>
        <p:nvSpPr>
          <p:cNvPr id="46" name="矩形 45"/>
          <p:cNvSpPr>
            <a:spLocks noChangeArrowheads="1"/>
          </p:cNvSpPr>
          <p:nvPr/>
        </p:nvSpPr>
        <p:spPr bwMode="auto">
          <a:xfrm>
            <a:off x="7112035" y="1741599"/>
            <a:ext cx="4427572" cy="167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lvl="1">
              <a:lnSpc>
                <a:spcPct val="160000"/>
              </a:lnSpc>
            </a:pPr>
            <a:r>
              <a:rPr lang="en-US" altLang="zh-CN" sz="1100" dirty="0">
                <a:latin typeface="微软雅黑" charset="0"/>
                <a:ea typeface="微软雅黑" charset="0"/>
                <a:cs typeface="+mn-ea"/>
              </a:rPr>
              <a:t>2</a:t>
            </a:r>
            <a:r>
              <a:rPr lang="zh-CN" altLang="en-US" sz="1100" dirty="0">
                <a:latin typeface="微软雅黑" charset="0"/>
                <a:ea typeface="微软雅黑" charset="0"/>
                <a:cs typeface="+mn-ea"/>
              </a:rPr>
              <a:t>、推动人类社会进步的一份子    愿景是企业对未来发展目标的总体性的概括和认识，它回答了“我们想成为什么？”这个最根本的问题。</a:t>
            </a:r>
          </a:p>
          <a:p>
            <a:pPr lvl="1" algn="just">
              <a:lnSpc>
                <a:spcPct val="160000"/>
              </a:lnSpc>
            </a:pPr>
            <a:r>
              <a:rPr lang="zh-CN" altLang="en-US" sz="1100" dirty="0">
                <a:latin typeface="微软雅黑" charset="0"/>
                <a:ea typeface="微软雅黑" charset="0"/>
                <a:cs typeface="+mn-ea"/>
              </a:rPr>
              <a:t>是明确、可行的未来展望</a:t>
            </a:r>
          </a:p>
          <a:p>
            <a:pPr lvl="1" algn="just">
              <a:lnSpc>
                <a:spcPct val="160000"/>
              </a:lnSpc>
            </a:pPr>
            <a:r>
              <a:rPr lang="zh-CN" altLang="en-US" sz="1100" dirty="0">
                <a:latin typeface="微软雅黑" charset="0"/>
                <a:ea typeface="微软雅黑" charset="0"/>
                <a:cs typeface="+mn-ea"/>
              </a:rPr>
              <a:t>是企业的未来定位和理想。</a:t>
            </a:r>
          </a:p>
          <a:p>
            <a:pPr>
              <a:spcBef>
                <a:spcPct val="50000"/>
              </a:spcBef>
            </a:pPr>
            <a:endParaRPr lang="zh-CN" altLang="en-US" sz="1100" dirty="0">
              <a:latin typeface="微软雅黑" charset="0"/>
              <a:ea typeface="微软雅黑" charset="0"/>
              <a:cs typeface="+mn-ea"/>
            </a:endParaRPr>
          </a:p>
        </p:txBody>
      </p:sp>
      <p:sp>
        <p:nvSpPr>
          <p:cNvPr id="47" name="矩形 46"/>
          <p:cNvSpPr>
            <a:spLocks noChangeArrowheads="1"/>
          </p:cNvSpPr>
          <p:nvPr/>
        </p:nvSpPr>
        <p:spPr bwMode="auto">
          <a:xfrm>
            <a:off x="7555919" y="3199831"/>
            <a:ext cx="4427572" cy="211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defRPr/>
            </a:pPr>
            <a:r>
              <a:rPr lang="en-US" altLang="zh-CN" sz="1100" dirty="0">
                <a:latin typeface="微软雅黑" charset="0"/>
                <a:ea typeface="微软雅黑" charset="0"/>
                <a:cs typeface="+mn-ea"/>
              </a:rPr>
              <a:t>3</a:t>
            </a:r>
            <a:r>
              <a:rPr lang="zh-CN" altLang="en-US" sz="1100" dirty="0">
                <a:latin typeface="微软雅黑" charset="0"/>
                <a:ea typeface="微软雅黑" charset="0"/>
                <a:cs typeface="+mn-ea"/>
              </a:rPr>
              <a:t>、公民行为体现为六个“善待”：</a:t>
            </a:r>
          </a:p>
          <a:p>
            <a:pPr>
              <a:lnSpc>
                <a:spcPct val="120000"/>
              </a:lnSpc>
              <a:defRPr/>
            </a:pPr>
            <a:r>
              <a:rPr lang="zh-CN" altLang="en-US" sz="1100" dirty="0">
                <a:latin typeface="微软雅黑" charset="0"/>
                <a:ea typeface="微软雅黑" charset="0"/>
                <a:cs typeface="+mn-ea"/>
              </a:rPr>
              <a:t>①、善待股东；</a:t>
            </a:r>
          </a:p>
          <a:p>
            <a:pPr>
              <a:lnSpc>
                <a:spcPct val="120000"/>
              </a:lnSpc>
              <a:defRPr/>
            </a:pPr>
            <a:r>
              <a:rPr lang="zh-CN" altLang="en-US" sz="1100" dirty="0">
                <a:latin typeface="微软雅黑" charset="0"/>
                <a:ea typeface="微软雅黑" charset="0"/>
                <a:cs typeface="+mn-ea"/>
              </a:rPr>
              <a:t>②、善待员工；</a:t>
            </a:r>
          </a:p>
          <a:p>
            <a:pPr>
              <a:lnSpc>
                <a:spcPct val="120000"/>
              </a:lnSpc>
              <a:defRPr/>
            </a:pPr>
            <a:r>
              <a:rPr lang="zh-CN" altLang="en-US" sz="1100" dirty="0">
                <a:latin typeface="微软雅黑" charset="0"/>
                <a:ea typeface="微软雅黑" charset="0"/>
                <a:cs typeface="+mn-ea"/>
              </a:rPr>
              <a:t>③、善待客户；</a:t>
            </a:r>
          </a:p>
          <a:p>
            <a:pPr>
              <a:lnSpc>
                <a:spcPct val="120000"/>
              </a:lnSpc>
              <a:defRPr/>
            </a:pPr>
            <a:r>
              <a:rPr lang="zh-CN" altLang="en-US" sz="1100" dirty="0">
                <a:latin typeface="微软雅黑" charset="0"/>
                <a:ea typeface="微软雅黑" charset="0"/>
                <a:cs typeface="+mn-ea"/>
              </a:rPr>
              <a:t>④、善待环境和资源；</a:t>
            </a:r>
          </a:p>
          <a:p>
            <a:pPr>
              <a:lnSpc>
                <a:spcPct val="120000"/>
              </a:lnSpc>
              <a:defRPr/>
            </a:pPr>
            <a:r>
              <a:rPr lang="zh-CN" altLang="en-US" sz="1100" dirty="0">
                <a:latin typeface="微软雅黑" charset="0"/>
                <a:ea typeface="微软雅黑" charset="0"/>
                <a:cs typeface="+mn-ea"/>
              </a:rPr>
              <a:t>⑤、善待合作伙伴；</a:t>
            </a:r>
          </a:p>
          <a:p>
            <a:pPr>
              <a:lnSpc>
                <a:spcPct val="120000"/>
              </a:lnSpc>
              <a:defRPr/>
            </a:pPr>
            <a:r>
              <a:rPr lang="zh-CN" altLang="en-US" sz="1100" dirty="0">
                <a:latin typeface="微软雅黑" charset="0"/>
                <a:ea typeface="微软雅黑" charset="0"/>
                <a:cs typeface="+mn-ea"/>
              </a:rPr>
              <a:t>⑥、善待整个社会。</a:t>
            </a:r>
          </a:p>
          <a:p>
            <a:pPr>
              <a:lnSpc>
                <a:spcPct val="120000"/>
              </a:lnSpc>
              <a:defRPr/>
            </a:pPr>
            <a:r>
              <a:rPr lang="zh-CN" altLang="en-US" sz="1100" dirty="0">
                <a:latin typeface="微软雅黑" charset="0"/>
                <a:ea typeface="微软雅黑" charset="0"/>
                <a:cs typeface="+mn-ea"/>
              </a:rPr>
              <a:t>企业公民行为呈现为一个六边形，这正好是一个蜂巢的形状</a:t>
            </a:r>
            <a:r>
              <a:rPr lang="en-US" altLang="zh-CN" sz="1100" dirty="0">
                <a:latin typeface="微软雅黑" charset="0"/>
                <a:ea typeface="微软雅黑" charset="0"/>
                <a:cs typeface="+mn-ea"/>
              </a:rPr>
              <a:t>,</a:t>
            </a:r>
            <a:r>
              <a:rPr lang="zh-CN" altLang="en-US" sz="1100" dirty="0">
                <a:latin typeface="微软雅黑" charset="0"/>
                <a:ea typeface="微软雅黑" charset="0"/>
                <a:cs typeface="+mn-ea"/>
              </a:rPr>
              <a:t>这就是我公司的文化所在。</a:t>
            </a:r>
          </a:p>
          <a:p>
            <a:pPr>
              <a:lnSpc>
                <a:spcPct val="130000"/>
              </a:lnSpc>
              <a:buFont typeface="Arial" panose="020B0604020202020204" pitchFamily="34" charset="0"/>
              <a:buNone/>
            </a:pP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p:cNvSpPr/>
          <p:nvPr/>
        </p:nvSpPr>
        <p:spPr>
          <a:xfrm rot="16200000" flipH="1">
            <a:off x="8816761" y="-36288"/>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50" name="矩形 49"/>
          <p:cNvSpPr/>
          <p:nvPr/>
        </p:nvSpPr>
        <p:spPr>
          <a:xfrm rot="16200000" flipH="1">
            <a:off x="8816761" y="1513323"/>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35" name="矩形 34"/>
          <p:cNvSpPr>
            <a:spLocks noChangeArrowheads="1"/>
          </p:cNvSpPr>
          <p:nvPr/>
        </p:nvSpPr>
        <p:spPr bwMode="auto">
          <a:xfrm>
            <a:off x="7555919" y="5118364"/>
            <a:ext cx="4427572" cy="1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defRPr/>
            </a:pPr>
            <a:r>
              <a:rPr lang="en-US" altLang="zh-CN"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4</a:t>
            </a:r>
            <a:r>
              <a:rPr lang="zh-CN" altLang="en-US"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100" dirty="0">
                <a:latin typeface="微软雅黑" charset="0"/>
                <a:ea typeface="微软雅黑" charset="0"/>
                <a:cs typeface="+mn-ea"/>
              </a:rPr>
              <a:t>使命是一个企业存在的理由。一个有效的使命告诉企业内部的员工和社会大众，除了赚钱以外，我存在的价值和存在的意义还有什么，它更多地体现了企业存在的理想主义动机。</a:t>
            </a:r>
          </a:p>
          <a:p>
            <a:pPr>
              <a:lnSpc>
                <a:spcPct val="120000"/>
              </a:lnSpc>
              <a:defRPr/>
            </a:pPr>
            <a:r>
              <a:rPr lang="zh-CN" altLang="en-US" sz="1100" dirty="0">
                <a:latin typeface="微软雅黑" charset="0"/>
                <a:ea typeface="微软雅黑" charset="0"/>
                <a:cs typeface="+mn-ea"/>
              </a:rPr>
              <a:t>是一种崇高的原则性的精神目标</a:t>
            </a:r>
          </a:p>
          <a:p>
            <a:pPr>
              <a:lnSpc>
                <a:spcPct val="120000"/>
              </a:lnSpc>
              <a:defRPr/>
            </a:pPr>
            <a:r>
              <a:rPr lang="zh-CN" altLang="en-US" sz="1100" dirty="0">
                <a:latin typeface="微软雅黑" charset="0"/>
                <a:ea typeface="微软雅黑" charset="0"/>
                <a:cs typeface="+mn-ea"/>
              </a:rPr>
              <a:t>是对利益相关者所承担的责任</a:t>
            </a:r>
          </a:p>
          <a:p>
            <a:pPr>
              <a:lnSpc>
                <a:spcPct val="120000"/>
              </a:lnSpc>
              <a:defRPr/>
            </a:pPr>
            <a:r>
              <a:rPr lang="zh-CN" altLang="en-US" sz="1100" dirty="0">
                <a:latin typeface="微软雅黑" charset="0"/>
                <a:ea typeface="微软雅黑" charset="0"/>
                <a:cs typeface="+mn-ea"/>
              </a:rPr>
              <a:t>体现了企业的理想与追求。</a:t>
            </a:r>
          </a:p>
        </p:txBody>
      </p:sp>
      <p:sp>
        <p:nvSpPr>
          <p:cNvPr id="36" name="矩形 35"/>
          <p:cNvSpPr/>
          <p:nvPr/>
        </p:nvSpPr>
        <p:spPr>
          <a:xfrm rot="16200000" flipH="1">
            <a:off x="8816761" y="3330129"/>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44" name="矩形 43"/>
          <p:cNvSpPr>
            <a:spLocks noChangeArrowheads="1"/>
          </p:cNvSpPr>
          <p:nvPr/>
        </p:nvSpPr>
        <p:spPr bwMode="auto">
          <a:xfrm>
            <a:off x="4254410" y="5424474"/>
            <a:ext cx="2252922"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1100" dirty="0">
                <a:latin typeface="微软雅黑" charset="0"/>
                <a:ea typeface="微软雅黑" charset="0"/>
                <a:cs typeface="+mn-ea"/>
              </a:rPr>
              <a:t>保障通信畅通，争当信息时代栋梁</a:t>
            </a:r>
          </a:p>
        </p:txBody>
      </p:sp>
      <p:pic>
        <p:nvPicPr>
          <p:cNvPr id="48"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503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32776"/>
                                        </p:tgtEl>
                                        <p:attrNameLst>
                                          <p:attrName>style.visibility</p:attrName>
                                        </p:attrNameLst>
                                      </p:cBhvr>
                                      <p:to>
                                        <p:strVal val="visible"/>
                                      </p:to>
                                    </p:set>
                                    <p:animEffect transition="in" filter="fade">
                                      <p:cBhvr>
                                        <p:cTn id="15" dur="1000"/>
                                        <p:tgtEl>
                                          <p:spTgt spid="32776"/>
                                        </p:tgtEl>
                                      </p:cBhvr>
                                    </p:animEffect>
                                    <p:anim calcmode="lin" valueType="num">
                                      <p:cBhvr>
                                        <p:cTn id="16" dur="1000" fill="hold"/>
                                        <p:tgtEl>
                                          <p:spTgt spid="32776"/>
                                        </p:tgtEl>
                                        <p:attrNameLst>
                                          <p:attrName>ppt_x</p:attrName>
                                        </p:attrNameLst>
                                      </p:cBhvr>
                                      <p:tavLst>
                                        <p:tav tm="0">
                                          <p:val>
                                            <p:strVal val="#ppt_x"/>
                                          </p:val>
                                        </p:tav>
                                        <p:tav tm="100000">
                                          <p:val>
                                            <p:strVal val="#ppt_x"/>
                                          </p:val>
                                        </p:tav>
                                      </p:tavLst>
                                    </p:anim>
                                    <p:anim calcmode="lin" valueType="num">
                                      <p:cBhvr>
                                        <p:cTn id="17" dur="1000" fill="hold"/>
                                        <p:tgtEl>
                                          <p:spTgt spid="3277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777"/>
                                        </p:tgtEl>
                                        <p:attrNameLst>
                                          <p:attrName>style.visibility</p:attrName>
                                        </p:attrNameLst>
                                      </p:cBhvr>
                                      <p:to>
                                        <p:strVal val="visible"/>
                                      </p:to>
                                    </p:set>
                                    <p:animEffect transition="in" filter="fade">
                                      <p:cBhvr>
                                        <p:cTn id="20" dur="1000"/>
                                        <p:tgtEl>
                                          <p:spTgt spid="32777"/>
                                        </p:tgtEl>
                                      </p:cBhvr>
                                    </p:animEffect>
                                    <p:anim calcmode="lin" valueType="num">
                                      <p:cBhvr>
                                        <p:cTn id="21" dur="1000" fill="hold"/>
                                        <p:tgtEl>
                                          <p:spTgt spid="32777"/>
                                        </p:tgtEl>
                                        <p:attrNameLst>
                                          <p:attrName>ppt_x</p:attrName>
                                        </p:attrNameLst>
                                      </p:cBhvr>
                                      <p:tavLst>
                                        <p:tav tm="0">
                                          <p:val>
                                            <p:strVal val="#ppt_x"/>
                                          </p:val>
                                        </p:tav>
                                        <p:tav tm="100000">
                                          <p:val>
                                            <p:strVal val="#ppt_x"/>
                                          </p:val>
                                        </p:tav>
                                      </p:tavLst>
                                    </p:anim>
                                    <p:anim calcmode="lin" valueType="num">
                                      <p:cBhvr>
                                        <p:cTn id="22" dur="1000" fill="hold"/>
                                        <p:tgtEl>
                                          <p:spTgt spid="3277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778"/>
                                        </p:tgtEl>
                                        <p:attrNameLst>
                                          <p:attrName>style.visibility</p:attrName>
                                        </p:attrNameLst>
                                      </p:cBhvr>
                                      <p:to>
                                        <p:strVal val="visible"/>
                                      </p:to>
                                    </p:set>
                                    <p:animEffect transition="in" filter="fade">
                                      <p:cBhvr>
                                        <p:cTn id="25" dur="1000"/>
                                        <p:tgtEl>
                                          <p:spTgt spid="32778"/>
                                        </p:tgtEl>
                                      </p:cBhvr>
                                    </p:animEffect>
                                    <p:anim calcmode="lin" valueType="num">
                                      <p:cBhvr>
                                        <p:cTn id="26" dur="1000" fill="hold"/>
                                        <p:tgtEl>
                                          <p:spTgt spid="32778"/>
                                        </p:tgtEl>
                                        <p:attrNameLst>
                                          <p:attrName>ppt_x</p:attrName>
                                        </p:attrNameLst>
                                      </p:cBhvr>
                                      <p:tavLst>
                                        <p:tav tm="0">
                                          <p:val>
                                            <p:strVal val="#ppt_x"/>
                                          </p:val>
                                        </p:tav>
                                        <p:tav tm="100000">
                                          <p:val>
                                            <p:strVal val="#ppt_x"/>
                                          </p:val>
                                        </p:tav>
                                      </p:tavLst>
                                    </p:anim>
                                    <p:anim calcmode="lin" valueType="num">
                                      <p:cBhvr>
                                        <p:cTn id="27" dur="1000" fill="hold"/>
                                        <p:tgtEl>
                                          <p:spTgt spid="3277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2779"/>
                                        </p:tgtEl>
                                        <p:attrNameLst>
                                          <p:attrName>style.visibility</p:attrName>
                                        </p:attrNameLst>
                                      </p:cBhvr>
                                      <p:to>
                                        <p:strVal val="visible"/>
                                      </p:to>
                                    </p:set>
                                    <p:animEffect transition="in" filter="fade">
                                      <p:cBhvr>
                                        <p:cTn id="30" dur="1000"/>
                                        <p:tgtEl>
                                          <p:spTgt spid="32779"/>
                                        </p:tgtEl>
                                      </p:cBhvr>
                                    </p:animEffect>
                                    <p:anim calcmode="lin" valueType="num">
                                      <p:cBhvr>
                                        <p:cTn id="31" dur="1000" fill="hold"/>
                                        <p:tgtEl>
                                          <p:spTgt spid="32779"/>
                                        </p:tgtEl>
                                        <p:attrNameLst>
                                          <p:attrName>ppt_x</p:attrName>
                                        </p:attrNameLst>
                                      </p:cBhvr>
                                      <p:tavLst>
                                        <p:tav tm="0">
                                          <p:val>
                                            <p:strVal val="#ppt_x"/>
                                          </p:val>
                                        </p:tav>
                                        <p:tav tm="100000">
                                          <p:val>
                                            <p:strVal val="#ppt_x"/>
                                          </p:val>
                                        </p:tav>
                                      </p:tavLst>
                                    </p:anim>
                                    <p:anim calcmode="lin" valueType="num">
                                      <p:cBhvr>
                                        <p:cTn id="32" dur="1000" fill="hold"/>
                                        <p:tgtEl>
                                          <p:spTgt spid="3277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2780"/>
                                        </p:tgtEl>
                                        <p:attrNameLst>
                                          <p:attrName>style.visibility</p:attrName>
                                        </p:attrNameLst>
                                      </p:cBhvr>
                                      <p:to>
                                        <p:strVal val="visible"/>
                                      </p:to>
                                    </p:set>
                                    <p:animEffect transition="in" filter="fade">
                                      <p:cBhvr>
                                        <p:cTn id="35" dur="1000"/>
                                        <p:tgtEl>
                                          <p:spTgt spid="32780"/>
                                        </p:tgtEl>
                                      </p:cBhvr>
                                    </p:animEffect>
                                    <p:anim calcmode="lin" valueType="num">
                                      <p:cBhvr>
                                        <p:cTn id="36" dur="1000" fill="hold"/>
                                        <p:tgtEl>
                                          <p:spTgt spid="32780"/>
                                        </p:tgtEl>
                                        <p:attrNameLst>
                                          <p:attrName>ppt_x</p:attrName>
                                        </p:attrNameLst>
                                      </p:cBhvr>
                                      <p:tavLst>
                                        <p:tav tm="0">
                                          <p:val>
                                            <p:strVal val="#ppt_x"/>
                                          </p:val>
                                        </p:tav>
                                        <p:tav tm="100000">
                                          <p:val>
                                            <p:strVal val="#ppt_x"/>
                                          </p:val>
                                        </p:tav>
                                      </p:tavLst>
                                    </p:anim>
                                    <p:anim calcmode="lin" valueType="num">
                                      <p:cBhvr>
                                        <p:cTn id="37" dur="1000" fill="hold"/>
                                        <p:tgtEl>
                                          <p:spTgt spid="3278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2781"/>
                                        </p:tgtEl>
                                        <p:attrNameLst>
                                          <p:attrName>style.visibility</p:attrName>
                                        </p:attrNameLst>
                                      </p:cBhvr>
                                      <p:to>
                                        <p:strVal val="visible"/>
                                      </p:to>
                                    </p:set>
                                    <p:animEffect transition="in" filter="fade">
                                      <p:cBhvr>
                                        <p:cTn id="40" dur="1000"/>
                                        <p:tgtEl>
                                          <p:spTgt spid="32781"/>
                                        </p:tgtEl>
                                      </p:cBhvr>
                                    </p:animEffect>
                                    <p:anim calcmode="lin" valueType="num">
                                      <p:cBhvr>
                                        <p:cTn id="41" dur="1000" fill="hold"/>
                                        <p:tgtEl>
                                          <p:spTgt spid="32781"/>
                                        </p:tgtEl>
                                        <p:attrNameLst>
                                          <p:attrName>ppt_x</p:attrName>
                                        </p:attrNameLst>
                                      </p:cBhvr>
                                      <p:tavLst>
                                        <p:tav tm="0">
                                          <p:val>
                                            <p:strVal val="#ppt_x"/>
                                          </p:val>
                                        </p:tav>
                                        <p:tav tm="100000">
                                          <p:val>
                                            <p:strVal val="#ppt_x"/>
                                          </p:val>
                                        </p:tav>
                                      </p:tavLst>
                                    </p:anim>
                                    <p:anim calcmode="lin" valueType="num">
                                      <p:cBhvr>
                                        <p:cTn id="42" dur="1000" fill="hold"/>
                                        <p:tgtEl>
                                          <p:spTgt spid="3278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782"/>
                                        </p:tgtEl>
                                        <p:attrNameLst>
                                          <p:attrName>style.visibility</p:attrName>
                                        </p:attrNameLst>
                                      </p:cBhvr>
                                      <p:to>
                                        <p:strVal val="visible"/>
                                      </p:to>
                                    </p:set>
                                    <p:animEffect transition="in" filter="fade">
                                      <p:cBhvr>
                                        <p:cTn id="45" dur="1000"/>
                                        <p:tgtEl>
                                          <p:spTgt spid="32782"/>
                                        </p:tgtEl>
                                      </p:cBhvr>
                                    </p:animEffect>
                                    <p:anim calcmode="lin" valueType="num">
                                      <p:cBhvr>
                                        <p:cTn id="46" dur="1000" fill="hold"/>
                                        <p:tgtEl>
                                          <p:spTgt spid="32782"/>
                                        </p:tgtEl>
                                        <p:attrNameLst>
                                          <p:attrName>ppt_x</p:attrName>
                                        </p:attrNameLst>
                                      </p:cBhvr>
                                      <p:tavLst>
                                        <p:tav tm="0">
                                          <p:val>
                                            <p:strVal val="#ppt_x"/>
                                          </p:val>
                                        </p:tav>
                                        <p:tav tm="100000">
                                          <p:val>
                                            <p:strVal val="#ppt_x"/>
                                          </p:val>
                                        </p:tav>
                                      </p:tavLst>
                                    </p:anim>
                                    <p:anim calcmode="lin" valueType="num">
                                      <p:cBhvr>
                                        <p:cTn id="47" dur="1000" fill="hold"/>
                                        <p:tgtEl>
                                          <p:spTgt spid="3278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2783"/>
                                        </p:tgtEl>
                                        <p:attrNameLst>
                                          <p:attrName>style.visibility</p:attrName>
                                        </p:attrNameLst>
                                      </p:cBhvr>
                                      <p:to>
                                        <p:strVal val="visible"/>
                                      </p:to>
                                    </p:set>
                                    <p:animEffect transition="in" filter="fade">
                                      <p:cBhvr>
                                        <p:cTn id="50" dur="1000"/>
                                        <p:tgtEl>
                                          <p:spTgt spid="32783"/>
                                        </p:tgtEl>
                                      </p:cBhvr>
                                    </p:animEffect>
                                    <p:anim calcmode="lin" valueType="num">
                                      <p:cBhvr>
                                        <p:cTn id="51" dur="1000" fill="hold"/>
                                        <p:tgtEl>
                                          <p:spTgt spid="32783"/>
                                        </p:tgtEl>
                                        <p:attrNameLst>
                                          <p:attrName>ppt_x</p:attrName>
                                        </p:attrNameLst>
                                      </p:cBhvr>
                                      <p:tavLst>
                                        <p:tav tm="0">
                                          <p:val>
                                            <p:strVal val="#ppt_x"/>
                                          </p:val>
                                        </p:tav>
                                        <p:tav tm="100000">
                                          <p:val>
                                            <p:strVal val="#ppt_x"/>
                                          </p:val>
                                        </p:tav>
                                      </p:tavLst>
                                    </p:anim>
                                    <p:anim calcmode="lin" valueType="num">
                                      <p:cBhvr>
                                        <p:cTn id="52" dur="1000" fill="hold"/>
                                        <p:tgtEl>
                                          <p:spTgt spid="3278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2784"/>
                                        </p:tgtEl>
                                        <p:attrNameLst>
                                          <p:attrName>style.visibility</p:attrName>
                                        </p:attrNameLst>
                                      </p:cBhvr>
                                      <p:to>
                                        <p:strVal val="visible"/>
                                      </p:to>
                                    </p:set>
                                    <p:animEffect transition="in" filter="fade">
                                      <p:cBhvr>
                                        <p:cTn id="55" dur="1000"/>
                                        <p:tgtEl>
                                          <p:spTgt spid="32784"/>
                                        </p:tgtEl>
                                      </p:cBhvr>
                                    </p:animEffect>
                                    <p:anim calcmode="lin" valueType="num">
                                      <p:cBhvr>
                                        <p:cTn id="56" dur="1000" fill="hold"/>
                                        <p:tgtEl>
                                          <p:spTgt spid="32784"/>
                                        </p:tgtEl>
                                        <p:attrNameLst>
                                          <p:attrName>ppt_x</p:attrName>
                                        </p:attrNameLst>
                                      </p:cBhvr>
                                      <p:tavLst>
                                        <p:tav tm="0">
                                          <p:val>
                                            <p:strVal val="#ppt_x"/>
                                          </p:val>
                                        </p:tav>
                                        <p:tav tm="100000">
                                          <p:val>
                                            <p:strVal val="#ppt_x"/>
                                          </p:val>
                                        </p:tav>
                                      </p:tavLst>
                                    </p:anim>
                                    <p:anim calcmode="lin" valueType="num">
                                      <p:cBhvr>
                                        <p:cTn id="57" dur="1000" fill="hold"/>
                                        <p:tgtEl>
                                          <p:spTgt spid="3278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2785"/>
                                        </p:tgtEl>
                                        <p:attrNameLst>
                                          <p:attrName>style.visibility</p:attrName>
                                        </p:attrNameLst>
                                      </p:cBhvr>
                                      <p:to>
                                        <p:strVal val="visible"/>
                                      </p:to>
                                    </p:set>
                                    <p:animEffect transition="in" filter="fade">
                                      <p:cBhvr>
                                        <p:cTn id="60" dur="1000"/>
                                        <p:tgtEl>
                                          <p:spTgt spid="32785"/>
                                        </p:tgtEl>
                                      </p:cBhvr>
                                    </p:animEffect>
                                    <p:anim calcmode="lin" valueType="num">
                                      <p:cBhvr>
                                        <p:cTn id="61" dur="1000" fill="hold"/>
                                        <p:tgtEl>
                                          <p:spTgt spid="32785"/>
                                        </p:tgtEl>
                                        <p:attrNameLst>
                                          <p:attrName>ppt_x</p:attrName>
                                        </p:attrNameLst>
                                      </p:cBhvr>
                                      <p:tavLst>
                                        <p:tav tm="0">
                                          <p:val>
                                            <p:strVal val="#ppt_x"/>
                                          </p:val>
                                        </p:tav>
                                        <p:tav tm="100000">
                                          <p:val>
                                            <p:strVal val="#ppt_x"/>
                                          </p:val>
                                        </p:tav>
                                      </p:tavLst>
                                    </p:anim>
                                    <p:anim calcmode="lin" valueType="num">
                                      <p:cBhvr>
                                        <p:cTn id="62" dur="1000" fill="hold"/>
                                        <p:tgtEl>
                                          <p:spTgt spid="3278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2786"/>
                                        </p:tgtEl>
                                        <p:attrNameLst>
                                          <p:attrName>style.visibility</p:attrName>
                                        </p:attrNameLst>
                                      </p:cBhvr>
                                      <p:to>
                                        <p:strVal val="visible"/>
                                      </p:to>
                                    </p:set>
                                    <p:animEffect transition="in" filter="fade">
                                      <p:cBhvr>
                                        <p:cTn id="65" dur="1000"/>
                                        <p:tgtEl>
                                          <p:spTgt spid="32786"/>
                                        </p:tgtEl>
                                      </p:cBhvr>
                                    </p:animEffect>
                                    <p:anim calcmode="lin" valueType="num">
                                      <p:cBhvr>
                                        <p:cTn id="66" dur="1000" fill="hold"/>
                                        <p:tgtEl>
                                          <p:spTgt spid="32786"/>
                                        </p:tgtEl>
                                        <p:attrNameLst>
                                          <p:attrName>ppt_x</p:attrName>
                                        </p:attrNameLst>
                                      </p:cBhvr>
                                      <p:tavLst>
                                        <p:tav tm="0">
                                          <p:val>
                                            <p:strVal val="#ppt_x"/>
                                          </p:val>
                                        </p:tav>
                                        <p:tav tm="100000">
                                          <p:val>
                                            <p:strVal val="#ppt_x"/>
                                          </p:val>
                                        </p:tav>
                                      </p:tavLst>
                                    </p:anim>
                                    <p:anim calcmode="lin" valueType="num">
                                      <p:cBhvr>
                                        <p:cTn id="67" dur="1000" fill="hold"/>
                                        <p:tgtEl>
                                          <p:spTgt spid="3278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2787"/>
                                        </p:tgtEl>
                                        <p:attrNameLst>
                                          <p:attrName>style.visibility</p:attrName>
                                        </p:attrNameLst>
                                      </p:cBhvr>
                                      <p:to>
                                        <p:strVal val="visible"/>
                                      </p:to>
                                    </p:set>
                                    <p:animEffect transition="in" filter="fade">
                                      <p:cBhvr>
                                        <p:cTn id="70" dur="1000"/>
                                        <p:tgtEl>
                                          <p:spTgt spid="32787"/>
                                        </p:tgtEl>
                                      </p:cBhvr>
                                    </p:animEffect>
                                    <p:anim calcmode="lin" valueType="num">
                                      <p:cBhvr>
                                        <p:cTn id="71" dur="1000" fill="hold"/>
                                        <p:tgtEl>
                                          <p:spTgt spid="32787"/>
                                        </p:tgtEl>
                                        <p:attrNameLst>
                                          <p:attrName>ppt_x</p:attrName>
                                        </p:attrNameLst>
                                      </p:cBhvr>
                                      <p:tavLst>
                                        <p:tav tm="0">
                                          <p:val>
                                            <p:strVal val="#ppt_x"/>
                                          </p:val>
                                        </p:tav>
                                        <p:tav tm="100000">
                                          <p:val>
                                            <p:strVal val="#ppt_x"/>
                                          </p:val>
                                        </p:tav>
                                      </p:tavLst>
                                    </p:anim>
                                    <p:anim calcmode="lin" valueType="num">
                                      <p:cBhvr>
                                        <p:cTn id="72" dur="1000" fill="hold"/>
                                        <p:tgtEl>
                                          <p:spTgt spid="3278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2788"/>
                                        </p:tgtEl>
                                        <p:attrNameLst>
                                          <p:attrName>style.visibility</p:attrName>
                                        </p:attrNameLst>
                                      </p:cBhvr>
                                      <p:to>
                                        <p:strVal val="visible"/>
                                      </p:to>
                                    </p:set>
                                    <p:animEffect transition="in" filter="fade">
                                      <p:cBhvr>
                                        <p:cTn id="75" dur="1000"/>
                                        <p:tgtEl>
                                          <p:spTgt spid="32788"/>
                                        </p:tgtEl>
                                      </p:cBhvr>
                                    </p:animEffect>
                                    <p:anim calcmode="lin" valueType="num">
                                      <p:cBhvr>
                                        <p:cTn id="76" dur="1000" fill="hold"/>
                                        <p:tgtEl>
                                          <p:spTgt spid="32788"/>
                                        </p:tgtEl>
                                        <p:attrNameLst>
                                          <p:attrName>ppt_x</p:attrName>
                                        </p:attrNameLst>
                                      </p:cBhvr>
                                      <p:tavLst>
                                        <p:tav tm="0">
                                          <p:val>
                                            <p:strVal val="#ppt_x"/>
                                          </p:val>
                                        </p:tav>
                                        <p:tav tm="100000">
                                          <p:val>
                                            <p:strVal val="#ppt_x"/>
                                          </p:val>
                                        </p:tav>
                                      </p:tavLst>
                                    </p:anim>
                                    <p:anim calcmode="lin" valueType="num">
                                      <p:cBhvr>
                                        <p:cTn id="77" dur="1000" fill="hold"/>
                                        <p:tgtEl>
                                          <p:spTgt spid="3278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2789"/>
                                        </p:tgtEl>
                                        <p:attrNameLst>
                                          <p:attrName>style.visibility</p:attrName>
                                        </p:attrNameLst>
                                      </p:cBhvr>
                                      <p:to>
                                        <p:strVal val="visible"/>
                                      </p:to>
                                    </p:set>
                                    <p:animEffect transition="in" filter="fade">
                                      <p:cBhvr>
                                        <p:cTn id="80" dur="1000"/>
                                        <p:tgtEl>
                                          <p:spTgt spid="32789"/>
                                        </p:tgtEl>
                                      </p:cBhvr>
                                    </p:animEffect>
                                    <p:anim calcmode="lin" valueType="num">
                                      <p:cBhvr>
                                        <p:cTn id="81" dur="1000" fill="hold"/>
                                        <p:tgtEl>
                                          <p:spTgt spid="32789"/>
                                        </p:tgtEl>
                                        <p:attrNameLst>
                                          <p:attrName>ppt_x</p:attrName>
                                        </p:attrNameLst>
                                      </p:cBhvr>
                                      <p:tavLst>
                                        <p:tav tm="0">
                                          <p:val>
                                            <p:strVal val="#ppt_x"/>
                                          </p:val>
                                        </p:tav>
                                        <p:tav tm="100000">
                                          <p:val>
                                            <p:strVal val="#ppt_x"/>
                                          </p:val>
                                        </p:tav>
                                      </p:tavLst>
                                    </p:anim>
                                    <p:anim calcmode="lin" valueType="num">
                                      <p:cBhvr>
                                        <p:cTn id="82" dur="1000" fill="hold"/>
                                        <p:tgtEl>
                                          <p:spTgt spid="3278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2790"/>
                                        </p:tgtEl>
                                        <p:attrNameLst>
                                          <p:attrName>style.visibility</p:attrName>
                                        </p:attrNameLst>
                                      </p:cBhvr>
                                      <p:to>
                                        <p:strVal val="visible"/>
                                      </p:to>
                                    </p:set>
                                    <p:animEffect transition="in" filter="fade">
                                      <p:cBhvr>
                                        <p:cTn id="85" dur="1000"/>
                                        <p:tgtEl>
                                          <p:spTgt spid="32790"/>
                                        </p:tgtEl>
                                      </p:cBhvr>
                                    </p:animEffect>
                                    <p:anim calcmode="lin" valueType="num">
                                      <p:cBhvr>
                                        <p:cTn id="86" dur="1000" fill="hold"/>
                                        <p:tgtEl>
                                          <p:spTgt spid="32790"/>
                                        </p:tgtEl>
                                        <p:attrNameLst>
                                          <p:attrName>ppt_x</p:attrName>
                                        </p:attrNameLst>
                                      </p:cBhvr>
                                      <p:tavLst>
                                        <p:tav tm="0">
                                          <p:val>
                                            <p:strVal val="#ppt_x"/>
                                          </p:val>
                                        </p:tav>
                                        <p:tav tm="100000">
                                          <p:val>
                                            <p:strVal val="#ppt_x"/>
                                          </p:val>
                                        </p:tav>
                                      </p:tavLst>
                                    </p:anim>
                                    <p:anim calcmode="lin" valueType="num">
                                      <p:cBhvr>
                                        <p:cTn id="87" dur="1000" fill="hold"/>
                                        <p:tgtEl>
                                          <p:spTgt spid="3279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2791"/>
                                        </p:tgtEl>
                                        <p:attrNameLst>
                                          <p:attrName>style.visibility</p:attrName>
                                        </p:attrNameLst>
                                      </p:cBhvr>
                                      <p:to>
                                        <p:strVal val="visible"/>
                                      </p:to>
                                    </p:set>
                                    <p:animEffect transition="in" filter="fade">
                                      <p:cBhvr>
                                        <p:cTn id="90" dur="1000"/>
                                        <p:tgtEl>
                                          <p:spTgt spid="32791"/>
                                        </p:tgtEl>
                                      </p:cBhvr>
                                    </p:animEffect>
                                    <p:anim calcmode="lin" valueType="num">
                                      <p:cBhvr>
                                        <p:cTn id="91" dur="1000" fill="hold"/>
                                        <p:tgtEl>
                                          <p:spTgt spid="32791"/>
                                        </p:tgtEl>
                                        <p:attrNameLst>
                                          <p:attrName>ppt_x</p:attrName>
                                        </p:attrNameLst>
                                      </p:cBhvr>
                                      <p:tavLst>
                                        <p:tav tm="0">
                                          <p:val>
                                            <p:strVal val="#ppt_x"/>
                                          </p:val>
                                        </p:tav>
                                        <p:tav tm="100000">
                                          <p:val>
                                            <p:strVal val="#ppt_x"/>
                                          </p:val>
                                        </p:tav>
                                      </p:tavLst>
                                    </p:anim>
                                    <p:anim calcmode="lin" valueType="num">
                                      <p:cBhvr>
                                        <p:cTn id="92" dur="1000" fill="hold"/>
                                        <p:tgtEl>
                                          <p:spTgt spid="3279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792"/>
                                        </p:tgtEl>
                                        <p:attrNameLst>
                                          <p:attrName>style.visibility</p:attrName>
                                        </p:attrNameLst>
                                      </p:cBhvr>
                                      <p:to>
                                        <p:strVal val="visible"/>
                                      </p:to>
                                    </p:set>
                                    <p:animEffect transition="in" filter="fade">
                                      <p:cBhvr>
                                        <p:cTn id="95" dur="1000"/>
                                        <p:tgtEl>
                                          <p:spTgt spid="32792"/>
                                        </p:tgtEl>
                                      </p:cBhvr>
                                    </p:animEffect>
                                    <p:anim calcmode="lin" valueType="num">
                                      <p:cBhvr>
                                        <p:cTn id="96" dur="1000" fill="hold"/>
                                        <p:tgtEl>
                                          <p:spTgt spid="32792"/>
                                        </p:tgtEl>
                                        <p:attrNameLst>
                                          <p:attrName>ppt_x</p:attrName>
                                        </p:attrNameLst>
                                      </p:cBhvr>
                                      <p:tavLst>
                                        <p:tav tm="0">
                                          <p:val>
                                            <p:strVal val="#ppt_x"/>
                                          </p:val>
                                        </p:tav>
                                        <p:tav tm="100000">
                                          <p:val>
                                            <p:strVal val="#ppt_x"/>
                                          </p:val>
                                        </p:tav>
                                      </p:tavLst>
                                    </p:anim>
                                    <p:anim calcmode="lin" valueType="num">
                                      <p:cBhvr>
                                        <p:cTn id="97" dur="1000" fill="hold"/>
                                        <p:tgtEl>
                                          <p:spTgt spid="3279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2793"/>
                                        </p:tgtEl>
                                        <p:attrNameLst>
                                          <p:attrName>style.visibility</p:attrName>
                                        </p:attrNameLst>
                                      </p:cBhvr>
                                      <p:to>
                                        <p:strVal val="visible"/>
                                      </p:to>
                                    </p:set>
                                    <p:animEffect transition="in" filter="fade">
                                      <p:cBhvr>
                                        <p:cTn id="100" dur="1000"/>
                                        <p:tgtEl>
                                          <p:spTgt spid="32793"/>
                                        </p:tgtEl>
                                      </p:cBhvr>
                                    </p:animEffect>
                                    <p:anim calcmode="lin" valueType="num">
                                      <p:cBhvr>
                                        <p:cTn id="101" dur="1000" fill="hold"/>
                                        <p:tgtEl>
                                          <p:spTgt spid="32793"/>
                                        </p:tgtEl>
                                        <p:attrNameLst>
                                          <p:attrName>ppt_x</p:attrName>
                                        </p:attrNameLst>
                                      </p:cBhvr>
                                      <p:tavLst>
                                        <p:tav tm="0">
                                          <p:val>
                                            <p:strVal val="#ppt_x"/>
                                          </p:val>
                                        </p:tav>
                                        <p:tav tm="100000">
                                          <p:val>
                                            <p:strVal val="#ppt_x"/>
                                          </p:val>
                                        </p:tav>
                                      </p:tavLst>
                                    </p:anim>
                                    <p:anim calcmode="lin" valueType="num">
                                      <p:cBhvr>
                                        <p:cTn id="102" dur="1000" fill="hold"/>
                                        <p:tgtEl>
                                          <p:spTgt spid="3279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1000"/>
                                        <p:tgtEl>
                                          <p:spTgt spid="41"/>
                                        </p:tgtEl>
                                      </p:cBhvr>
                                    </p:animEffect>
                                    <p:anim calcmode="lin" valueType="num">
                                      <p:cBhvr>
                                        <p:cTn id="111" dur="1000" fill="hold"/>
                                        <p:tgtEl>
                                          <p:spTgt spid="41"/>
                                        </p:tgtEl>
                                        <p:attrNameLst>
                                          <p:attrName>ppt_x</p:attrName>
                                        </p:attrNameLst>
                                      </p:cBhvr>
                                      <p:tavLst>
                                        <p:tav tm="0">
                                          <p:val>
                                            <p:strVal val="#ppt_x"/>
                                          </p:val>
                                        </p:tav>
                                        <p:tav tm="100000">
                                          <p:val>
                                            <p:strVal val="#ppt_x"/>
                                          </p:val>
                                        </p:tav>
                                      </p:tavLst>
                                    </p:anim>
                                    <p:anim calcmode="lin" valueType="num">
                                      <p:cBhvr>
                                        <p:cTn id="112" dur="1000" fill="hold"/>
                                        <p:tgtEl>
                                          <p:spTgt spid="4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cTn>
                              </p:par>
                            </p:childTnLst>
                          </p:cTn>
                        </p:par>
                        <p:par>
                          <p:cTn id="118" fill="hold">
                            <p:stCondLst>
                              <p:cond delay="1650"/>
                            </p:stCondLst>
                            <p:childTnLst>
                              <p:par>
                                <p:cTn id="119" presetID="42"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1000"/>
                                        <p:tgtEl>
                                          <p:spTgt spid="45"/>
                                        </p:tgtEl>
                                      </p:cBhvr>
                                    </p:animEffect>
                                    <p:anim calcmode="lin" valueType="num">
                                      <p:cBhvr>
                                        <p:cTn id="122" dur="1000" fill="hold"/>
                                        <p:tgtEl>
                                          <p:spTgt spid="45"/>
                                        </p:tgtEl>
                                        <p:attrNameLst>
                                          <p:attrName>ppt_x</p:attrName>
                                        </p:attrNameLst>
                                      </p:cBhvr>
                                      <p:tavLst>
                                        <p:tav tm="0">
                                          <p:val>
                                            <p:strVal val="#ppt_x"/>
                                          </p:val>
                                        </p:tav>
                                        <p:tav tm="100000">
                                          <p:val>
                                            <p:strVal val="#ppt_x"/>
                                          </p:val>
                                        </p:tav>
                                      </p:tavLst>
                                    </p:anim>
                                    <p:anim calcmode="lin" valueType="num">
                                      <p:cBhvr>
                                        <p:cTn id="123" dur="1000" fill="hold"/>
                                        <p:tgtEl>
                                          <p:spTgt spid="45"/>
                                        </p:tgtEl>
                                        <p:attrNameLst>
                                          <p:attrName>ppt_y</p:attrName>
                                        </p:attrNameLst>
                                      </p:cBhvr>
                                      <p:tavLst>
                                        <p:tav tm="0">
                                          <p:val>
                                            <p:strVal val="#ppt_y+.1"/>
                                          </p:val>
                                        </p:tav>
                                        <p:tav tm="100000">
                                          <p:val>
                                            <p:strVal val="#ppt_y"/>
                                          </p:val>
                                        </p:tav>
                                      </p:tavLst>
                                    </p:anim>
                                  </p:childTnLst>
                                </p:cTn>
                              </p:par>
                            </p:childTnLst>
                          </p:cTn>
                        </p:par>
                        <p:par>
                          <p:cTn id="124" fill="hold">
                            <p:stCondLst>
                              <p:cond delay="2650"/>
                            </p:stCondLst>
                            <p:childTnLst>
                              <p:par>
                                <p:cTn id="125" presetID="42" presetClass="entr" presetSubtype="0" fill="hold" grpId="0" nodeType="after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1000"/>
                                        <p:tgtEl>
                                          <p:spTgt spid="49"/>
                                        </p:tgtEl>
                                      </p:cBhvr>
                                    </p:animEffect>
                                    <p:anim calcmode="lin" valueType="num">
                                      <p:cBhvr>
                                        <p:cTn id="128" dur="1000" fill="hold"/>
                                        <p:tgtEl>
                                          <p:spTgt spid="49"/>
                                        </p:tgtEl>
                                        <p:attrNameLst>
                                          <p:attrName>ppt_x</p:attrName>
                                        </p:attrNameLst>
                                      </p:cBhvr>
                                      <p:tavLst>
                                        <p:tav tm="0">
                                          <p:val>
                                            <p:strVal val="#ppt_x"/>
                                          </p:val>
                                        </p:tav>
                                        <p:tav tm="100000">
                                          <p:val>
                                            <p:strVal val="#ppt_x"/>
                                          </p:val>
                                        </p:tav>
                                      </p:tavLst>
                                    </p:anim>
                                    <p:anim calcmode="lin" valueType="num">
                                      <p:cBhvr>
                                        <p:cTn id="129" dur="1000" fill="hold"/>
                                        <p:tgtEl>
                                          <p:spTgt spid="49"/>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1000"/>
                                        <p:tgtEl>
                                          <p:spTgt spid="46"/>
                                        </p:tgtEl>
                                      </p:cBhvr>
                                    </p:animEffect>
                                    <p:anim calcmode="lin" valueType="num">
                                      <p:cBhvr>
                                        <p:cTn id="133" dur="1000" fill="hold"/>
                                        <p:tgtEl>
                                          <p:spTgt spid="46"/>
                                        </p:tgtEl>
                                        <p:attrNameLst>
                                          <p:attrName>ppt_x</p:attrName>
                                        </p:attrNameLst>
                                      </p:cBhvr>
                                      <p:tavLst>
                                        <p:tav tm="0">
                                          <p:val>
                                            <p:strVal val="#ppt_x"/>
                                          </p:val>
                                        </p:tav>
                                        <p:tav tm="100000">
                                          <p:val>
                                            <p:strVal val="#ppt_x"/>
                                          </p:val>
                                        </p:tav>
                                      </p:tavLst>
                                    </p:anim>
                                    <p:anim calcmode="lin" valueType="num">
                                      <p:cBhvr>
                                        <p:cTn id="134" dur="1000" fill="hold"/>
                                        <p:tgtEl>
                                          <p:spTgt spid="46"/>
                                        </p:tgtEl>
                                        <p:attrNameLst>
                                          <p:attrName>ppt_y</p:attrName>
                                        </p:attrNameLst>
                                      </p:cBhvr>
                                      <p:tavLst>
                                        <p:tav tm="0">
                                          <p:val>
                                            <p:strVal val="#ppt_y+.1"/>
                                          </p:val>
                                        </p:tav>
                                        <p:tav tm="100000">
                                          <p:val>
                                            <p:strVal val="#ppt_y"/>
                                          </p:val>
                                        </p:tav>
                                      </p:tavLst>
                                    </p:anim>
                                  </p:childTnLst>
                                </p:cTn>
                              </p:par>
                            </p:childTnLst>
                          </p:cTn>
                        </p:par>
                        <p:par>
                          <p:cTn id="135" fill="hold">
                            <p:stCondLst>
                              <p:cond delay="3650"/>
                            </p:stCondLst>
                            <p:childTnLst>
                              <p:par>
                                <p:cTn id="136" presetID="42" presetClass="entr" presetSubtype="0" fill="hold" grpId="0" nodeType="after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1000"/>
                                        <p:tgtEl>
                                          <p:spTgt spid="50"/>
                                        </p:tgtEl>
                                      </p:cBhvr>
                                    </p:animEffect>
                                    <p:anim calcmode="lin" valueType="num">
                                      <p:cBhvr>
                                        <p:cTn id="139" dur="1000" fill="hold"/>
                                        <p:tgtEl>
                                          <p:spTgt spid="50"/>
                                        </p:tgtEl>
                                        <p:attrNameLst>
                                          <p:attrName>ppt_x</p:attrName>
                                        </p:attrNameLst>
                                      </p:cBhvr>
                                      <p:tavLst>
                                        <p:tav tm="0">
                                          <p:val>
                                            <p:strVal val="#ppt_x"/>
                                          </p:val>
                                        </p:tav>
                                        <p:tav tm="100000">
                                          <p:val>
                                            <p:strVal val="#ppt_x"/>
                                          </p:val>
                                        </p:tav>
                                      </p:tavLst>
                                    </p:anim>
                                    <p:anim calcmode="lin" valueType="num">
                                      <p:cBhvr>
                                        <p:cTn id="140" dur="1000" fill="hold"/>
                                        <p:tgtEl>
                                          <p:spTgt spid="50"/>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cTn>
                              </p:par>
                            </p:childTnLst>
                          </p:cTn>
                        </p:par>
                        <p:par>
                          <p:cTn id="146" fill="hold">
                            <p:stCondLst>
                              <p:cond delay="4650"/>
                            </p:stCondLst>
                            <p:childTnLst>
                              <p:par>
                                <p:cTn id="147" presetID="42" presetClass="entr" presetSubtype="0" fill="hold" grpId="0" nodeType="afterEffect">
                                  <p:stCondLst>
                                    <p:cond delay="0"/>
                                  </p:stCondLst>
                                  <p:childTnLst>
                                    <p:set>
                                      <p:cBhvr>
                                        <p:cTn id="148" dur="1" fill="hold">
                                          <p:stCondLst>
                                            <p:cond delay="0"/>
                                          </p:stCondLst>
                                        </p:cTn>
                                        <p:tgtEl>
                                          <p:spTgt spid="35"/>
                                        </p:tgtEl>
                                        <p:attrNameLst>
                                          <p:attrName>style.visibility</p:attrName>
                                        </p:attrNameLst>
                                      </p:cBhvr>
                                      <p:to>
                                        <p:strVal val="visible"/>
                                      </p:to>
                                    </p:set>
                                    <p:animEffect transition="in" filter="fade">
                                      <p:cBhvr>
                                        <p:cTn id="149" dur="1000"/>
                                        <p:tgtEl>
                                          <p:spTgt spid="35"/>
                                        </p:tgtEl>
                                      </p:cBhvr>
                                    </p:animEffect>
                                    <p:anim calcmode="lin" valueType="num">
                                      <p:cBhvr>
                                        <p:cTn id="150" dur="1000" fill="hold"/>
                                        <p:tgtEl>
                                          <p:spTgt spid="35"/>
                                        </p:tgtEl>
                                        <p:attrNameLst>
                                          <p:attrName>ppt_x</p:attrName>
                                        </p:attrNameLst>
                                      </p:cBhvr>
                                      <p:tavLst>
                                        <p:tav tm="0">
                                          <p:val>
                                            <p:strVal val="#ppt_x"/>
                                          </p:val>
                                        </p:tav>
                                        <p:tav tm="100000">
                                          <p:val>
                                            <p:strVal val="#ppt_x"/>
                                          </p:val>
                                        </p:tav>
                                      </p:tavLst>
                                    </p:anim>
                                    <p:anim calcmode="lin" valueType="num">
                                      <p:cBhvr>
                                        <p:cTn id="151" dur="1000" fill="hold"/>
                                        <p:tgtEl>
                                          <p:spTgt spid="35"/>
                                        </p:tgtEl>
                                        <p:attrNameLst>
                                          <p:attrName>ppt_y</p:attrName>
                                        </p:attrNameLst>
                                      </p:cBhvr>
                                      <p:tavLst>
                                        <p:tav tm="0">
                                          <p:val>
                                            <p:strVal val="#ppt_y+.1"/>
                                          </p:val>
                                        </p:tav>
                                        <p:tav tm="100000">
                                          <p:val>
                                            <p:strVal val="#ppt_y"/>
                                          </p:val>
                                        </p:tav>
                                      </p:tavLst>
                                    </p:anim>
                                  </p:childTnLst>
                                </p:cTn>
                              </p:par>
                            </p:childTnLst>
                          </p:cTn>
                        </p:par>
                        <p:par>
                          <p:cTn id="152" fill="hold">
                            <p:stCondLst>
                              <p:cond delay="5650"/>
                            </p:stCondLst>
                            <p:childTnLst>
                              <p:par>
                                <p:cTn id="153" presetID="42" presetClass="entr" presetSubtype="0" fill="hold" grpId="0" nodeType="afterEffect">
                                  <p:stCondLst>
                                    <p:cond delay="0"/>
                                  </p:stCondLst>
                                  <p:childTnLst>
                                    <p:set>
                                      <p:cBhvr>
                                        <p:cTn id="154" dur="1" fill="hold">
                                          <p:stCondLst>
                                            <p:cond delay="0"/>
                                          </p:stCondLst>
                                        </p:cTn>
                                        <p:tgtEl>
                                          <p:spTgt spid="36"/>
                                        </p:tgtEl>
                                        <p:attrNameLst>
                                          <p:attrName>style.visibility</p:attrName>
                                        </p:attrNameLst>
                                      </p:cBhvr>
                                      <p:to>
                                        <p:strVal val="visible"/>
                                      </p:to>
                                    </p:set>
                                    <p:animEffect transition="in" filter="fade">
                                      <p:cBhvr>
                                        <p:cTn id="155" dur="1000"/>
                                        <p:tgtEl>
                                          <p:spTgt spid="36"/>
                                        </p:tgtEl>
                                      </p:cBhvr>
                                    </p:animEffect>
                                    <p:anim calcmode="lin" valueType="num">
                                      <p:cBhvr>
                                        <p:cTn id="156" dur="1000" fill="hold"/>
                                        <p:tgtEl>
                                          <p:spTgt spid="36"/>
                                        </p:tgtEl>
                                        <p:attrNameLst>
                                          <p:attrName>ppt_x</p:attrName>
                                        </p:attrNameLst>
                                      </p:cBhvr>
                                      <p:tavLst>
                                        <p:tav tm="0">
                                          <p:val>
                                            <p:strVal val="#ppt_x"/>
                                          </p:val>
                                        </p:tav>
                                        <p:tav tm="100000">
                                          <p:val>
                                            <p:strVal val="#ppt_x"/>
                                          </p:val>
                                        </p:tav>
                                      </p:tavLst>
                                    </p:anim>
                                    <p:anim calcmode="lin" valueType="num">
                                      <p:cBhvr>
                                        <p:cTn id="157" dur="1000" fill="hold"/>
                                        <p:tgtEl>
                                          <p:spTgt spid="36"/>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44"/>
                                        </p:tgtEl>
                                        <p:attrNameLst>
                                          <p:attrName>style.visibility</p:attrName>
                                        </p:attrNameLst>
                                      </p:cBhvr>
                                      <p:to>
                                        <p:strVal val="visible"/>
                                      </p:to>
                                    </p:set>
                                    <p:animEffect transition="in" filter="fade">
                                      <p:cBhvr>
                                        <p:cTn id="160" dur="1000"/>
                                        <p:tgtEl>
                                          <p:spTgt spid="44"/>
                                        </p:tgtEl>
                                      </p:cBhvr>
                                    </p:animEffect>
                                    <p:anim calcmode="lin" valueType="num">
                                      <p:cBhvr>
                                        <p:cTn id="161" dur="1000" fill="hold"/>
                                        <p:tgtEl>
                                          <p:spTgt spid="44"/>
                                        </p:tgtEl>
                                        <p:attrNameLst>
                                          <p:attrName>ppt_x</p:attrName>
                                        </p:attrNameLst>
                                      </p:cBhvr>
                                      <p:tavLst>
                                        <p:tav tm="0">
                                          <p:val>
                                            <p:strVal val="#ppt_x"/>
                                          </p:val>
                                        </p:tav>
                                        <p:tav tm="100000">
                                          <p:val>
                                            <p:strVal val="#ppt_x"/>
                                          </p:val>
                                        </p:tav>
                                      </p:tavLst>
                                    </p:anim>
                                    <p:anim calcmode="lin" valueType="num">
                                      <p:cBhvr>
                                        <p:cTn id="1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P spid="32777" grpId="0" animBg="1"/>
      <p:bldP spid="32778" grpId="0" animBg="1"/>
      <p:bldP spid="32779" grpId="0" animBg="1"/>
      <p:bldP spid="32781" grpId="0" animBg="1"/>
      <p:bldP spid="32782" grpId="0" animBg="1"/>
      <p:bldP spid="32783" grpId="0" animBg="1"/>
      <p:bldP spid="32784" grpId="0" animBg="1"/>
      <p:bldP spid="32785" grpId="0" animBg="1"/>
      <p:bldP spid="32786" grpId="0" animBg="1"/>
      <p:bldP spid="32787" grpId="0" animBg="1"/>
      <p:bldP spid="32788" grpId="0" animBg="1"/>
      <p:bldP spid="32789" grpId="0"/>
      <p:bldP spid="32790" grpId="0"/>
      <p:bldP spid="32791" grpId="0"/>
      <p:bldP spid="32792" grpId="0"/>
      <p:bldP spid="32793" grpId="0"/>
      <p:bldP spid="39" grpId="0"/>
      <p:bldP spid="40" grpId="0"/>
      <p:bldP spid="41" grpId="0"/>
      <p:bldP spid="43" grpId="0"/>
      <p:bldP spid="45" grpId="0"/>
      <p:bldP spid="46" grpId="0"/>
      <p:bldP spid="47" grpId="0"/>
      <p:bldP spid="49" grpId="0" animBg="1"/>
      <p:bldP spid="50" grpId="0" animBg="1"/>
      <p:bldP spid="35" grpId="0"/>
      <p:bldP spid="36"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AutoShape 3"/>
          <p:cNvSpPr>
            <a:spLocks noChangeAspect="1" noChangeArrowheads="1"/>
          </p:cNvSpPr>
          <p:nvPr/>
        </p:nvSpPr>
        <p:spPr bwMode="auto">
          <a:xfrm>
            <a:off x="6781800" y="39035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核心</a:t>
            </a:r>
          </a:p>
          <a:p>
            <a:pPr algn="ctr" eaLnBrk="1" hangingPunct="1"/>
            <a:r>
              <a:rPr kumimoji="1" lang="zh-CN" altLang="en-US" b="1">
                <a:latin typeface="Times New Roman" panose="02020603050405020304" pitchFamily="18" charset="0"/>
                <a:ea typeface="微软雅黑" panose="020B0503020204020204" pitchFamily="34" charset="-122"/>
              </a:rPr>
              <a:t>价值观</a:t>
            </a:r>
          </a:p>
        </p:txBody>
      </p:sp>
      <p:sp>
        <p:nvSpPr>
          <p:cNvPr id="75" name="AutoShape 4"/>
          <p:cNvSpPr>
            <a:spLocks noChangeAspect="1" noChangeArrowheads="1"/>
          </p:cNvSpPr>
          <p:nvPr/>
        </p:nvSpPr>
        <p:spPr bwMode="auto">
          <a:xfrm>
            <a:off x="4191000" y="39035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理念</a:t>
            </a:r>
          </a:p>
        </p:txBody>
      </p:sp>
      <p:sp>
        <p:nvSpPr>
          <p:cNvPr id="76" name="AutoShape 5"/>
          <p:cNvSpPr>
            <a:spLocks noChangeAspect="1" noChangeArrowheads="1"/>
          </p:cNvSpPr>
          <p:nvPr/>
        </p:nvSpPr>
        <p:spPr bwMode="auto">
          <a:xfrm>
            <a:off x="5486400" y="45131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使命</a:t>
            </a:r>
          </a:p>
        </p:txBody>
      </p:sp>
      <p:sp>
        <p:nvSpPr>
          <p:cNvPr id="77" name="AutoShape 6"/>
          <p:cNvSpPr>
            <a:spLocks noChangeAspect="1" noChangeArrowheads="1"/>
          </p:cNvSpPr>
          <p:nvPr/>
        </p:nvSpPr>
        <p:spPr bwMode="auto">
          <a:xfrm>
            <a:off x="6781800" y="26843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核心</a:t>
            </a:r>
          </a:p>
          <a:p>
            <a:pPr algn="ctr" eaLnBrk="1" hangingPunct="1"/>
            <a:r>
              <a:rPr kumimoji="1" lang="zh-CN" altLang="en-US" b="1">
                <a:latin typeface="Times New Roman" panose="02020603050405020304" pitchFamily="18" charset="0"/>
                <a:ea typeface="微软雅黑" panose="020B0503020204020204" pitchFamily="34" charset="-122"/>
              </a:rPr>
              <a:t>竞争力</a:t>
            </a:r>
          </a:p>
        </p:txBody>
      </p:sp>
      <p:sp>
        <p:nvSpPr>
          <p:cNvPr id="78" name="AutoShape 7"/>
          <p:cNvSpPr>
            <a:spLocks noChangeAspect="1" noChangeArrowheads="1"/>
          </p:cNvSpPr>
          <p:nvPr/>
        </p:nvSpPr>
        <p:spPr bwMode="auto">
          <a:xfrm>
            <a:off x="5486400" y="32939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愿景</a:t>
            </a:r>
          </a:p>
        </p:txBody>
      </p:sp>
      <p:sp>
        <p:nvSpPr>
          <p:cNvPr id="79" name="AutoShape 8"/>
          <p:cNvSpPr>
            <a:spLocks noChangeAspect="1" noChangeArrowheads="1"/>
          </p:cNvSpPr>
          <p:nvPr/>
        </p:nvSpPr>
        <p:spPr bwMode="auto">
          <a:xfrm>
            <a:off x="8077200" y="20747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服务准则</a:t>
            </a:r>
          </a:p>
        </p:txBody>
      </p:sp>
      <p:sp>
        <p:nvSpPr>
          <p:cNvPr id="80" name="AutoShape 9"/>
          <p:cNvSpPr>
            <a:spLocks noChangeAspect="1" noChangeArrowheads="1"/>
          </p:cNvSpPr>
          <p:nvPr/>
        </p:nvSpPr>
        <p:spPr bwMode="auto">
          <a:xfrm>
            <a:off x="8077200" y="32939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行为准则</a:t>
            </a:r>
          </a:p>
        </p:txBody>
      </p:sp>
      <p:sp>
        <p:nvSpPr>
          <p:cNvPr id="81" name="AutoShape 10"/>
          <p:cNvSpPr>
            <a:spLocks noChangeAspect="1" noChangeArrowheads="1"/>
          </p:cNvSpPr>
          <p:nvPr/>
        </p:nvSpPr>
        <p:spPr bwMode="auto">
          <a:xfrm>
            <a:off x="6781800" y="51227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宗旨</a:t>
            </a:r>
          </a:p>
        </p:txBody>
      </p:sp>
      <p:sp>
        <p:nvSpPr>
          <p:cNvPr id="82" name="AutoShape 11"/>
          <p:cNvSpPr>
            <a:spLocks noChangeAspect="1" noChangeArrowheads="1"/>
          </p:cNvSpPr>
          <p:nvPr/>
        </p:nvSpPr>
        <p:spPr bwMode="auto">
          <a:xfrm>
            <a:off x="8077200" y="45131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dirty="0">
                <a:latin typeface="Times New Roman" panose="02020603050405020304" pitchFamily="18" charset="0"/>
                <a:ea typeface="微软雅黑" panose="020B0503020204020204" pitchFamily="34" charset="-122"/>
              </a:rPr>
              <a:t>管理准则</a:t>
            </a:r>
          </a:p>
        </p:txBody>
      </p:sp>
      <p:sp>
        <p:nvSpPr>
          <p:cNvPr id="83" name="AutoShape 12"/>
          <p:cNvSpPr>
            <a:spLocks noChangeAspect="1" noChangeArrowheads="1"/>
          </p:cNvSpPr>
          <p:nvPr/>
        </p:nvSpPr>
        <p:spPr bwMode="auto">
          <a:xfrm>
            <a:off x="8077200" y="5732318"/>
            <a:ext cx="1524000" cy="1125682"/>
          </a:xfrm>
          <a:prstGeom prst="flowChartPreparation">
            <a:avLst/>
          </a:prstGeom>
          <a:gradFill rotWithShape="0">
            <a:gsLst>
              <a:gs pos="0">
                <a:schemeClr val="accent1"/>
              </a:gs>
              <a:gs pos="100000">
                <a:srgbClr val="FFE4C9"/>
              </a:gs>
            </a:gsLst>
            <a:path path="shape">
              <a:fillToRect l="50000" t="50000" r="50000" b="50000"/>
            </a:path>
          </a:gra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endParaRPr kumimoji="1" lang="zh-CN" altLang="en-US" b="1">
              <a:latin typeface="Times New Roman" panose="02020603050405020304" pitchFamily="18" charset="0"/>
              <a:ea typeface="微软雅黑" panose="020B0503020204020204" pitchFamily="34" charset="-122"/>
            </a:endParaRPr>
          </a:p>
        </p:txBody>
      </p:sp>
      <p:sp>
        <p:nvSpPr>
          <p:cNvPr id="84" name="AutoShape 13"/>
          <p:cNvSpPr>
            <a:spLocks noChangeAspect="1" noChangeArrowheads="1"/>
          </p:cNvSpPr>
          <p:nvPr/>
        </p:nvSpPr>
        <p:spPr bwMode="auto">
          <a:xfrm>
            <a:off x="9372600" y="3903518"/>
            <a:ext cx="1524000" cy="1125682"/>
          </a:xfrm>
          <a:prstGeom prst="flowChartPreparation">
            <a:avLst/>
          </a:prstGeom>
          <a:solidFill>
            <a:schemeClr val="folHlink"/>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dirty="0">
                <a:latin typeface="Times New Roman" panose="02020603050405020304" pitchFamily="18" charset="0"/>
                <a:ea typeface="微软雅黑" panose="020B0503020204020204" pitchFamily="34" charset="-122"/>
              </a:rPr>
              <a:t>打造</a:t>
            </a:r>
          </a:p>
          <a:p>
            <a:pPr algn="ctr" eaLnBrk="1" hangingPunct="1"/>
            <a:r>
              <a:rPr kumimoji="1" lang="zh-CN" altLang="en-US" b="1" dirty="0">
                <a:latin typeface="Times New Roman" panose="02020603050405020304" pitchFamily="18" charset="0"/>
                <a:ea typeface="微软雅黑" panose="020B0503020204020204" pitchFamily="34" charset="-122"/>
              </a:rPr>
              <a:t>企业公民</a:t>
            </a:r>
          </a:p>
        </p:txBody>
      </p:sp>
      <p:sp>
        <p:nvSpPr>
          <p:cNvPr id="85" name="AutoShape 14"/>
          <p:cNvSpPr>
            <a:spLocks noChangeAspect="1" noChangeArrowheads="1"/>
          </p:cNvSpPr>
          <p:nvPr/>
        </p:nvSpPr>
        <p:spPr bwMode="auto">
          <a:xfrm>
            <a:off x="10668000" y="2093768"/>
            <a:ext cx="1524000" cy="1125682"/>
          </a:xfrm>
          <a:prstGeom prst="flowChartPreparation">
            <a:avLst/>
          </a:prstGeom>
          <a:solidFill>
            <a:srgbClr val="F9EB35"/>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社区</a:t>
            </a:r>
          </a:p>
          <a:p>
            <a:pPr algn="ctr" eaLnBrk="1" hangingPunct="1"/>
            <a:r>
              <a:rPr kumimoji="1" lang="zh-CN" altLang="en-US" b="1">
                <a:latin typeface="Times New Roman" panose="02020603050405020304" pitchFamily="18" charset="0"/>
                <a:ea typeface="微软雅黑" panose="020B0503020204020204" pitchFamily="34" charset="-122"/>
              </a:rPr>
              <a:t>共同体</a:t>
            </a:r>
          </a:p>
        </p:txBody>
      </p:sp>
      <p:sp>
        <p:nvSpPr>
          <p:cNvPr id="86" name="AutoShape 15"/>
          <p:cNvSpPr>
            <a:spLocks noChangeAspect="1" noChangeArrowheads="1"/>
          </p:cNvSpPr>
          <p:nvPr/>
        </p:nvSpPr>
        <p:spPr bwMode="auto">
          <a:xfrm>
            <a:off x="10668000" y="3312968"/>
            <a:ext cx="1524000" cy="1125682"/>
          </a:xfrm>
          <a:prstGeom prst="flowChartPreparation">
            <a:avLst/>
          </a:prstGeom>
          <a:solidFill>
            <a:srgbClr val="F9EB35"/>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a:latin typeface="Times New Roman" panose="02020603050405020304" pitchFamily="18" charset="0"/>
                <a:ea typeface="微软雅黑" panose="020B0503020204020204" pitchFamily="34" charset="-122"/>
              </a:rPr>
              <a:t>社会</a:t>
            </a:r>
          </a:p>
          <a:p>
            <a:pPr algn="ctr" eaLnBrk="1" hangingPunct="1"/>
            <a:r>
              <a:rPr kumimoji="1" lang="zh-CN" altLang="en-US" b="1">
                <a:latin typeface="Times New Roman" panose="02020603050405020304" pitchFamily="18" charset="0"/>
                <a:ea typeface="微软雅黑" panose="020B0503020204020204" pitchFamily="34" charset="-122"/>
              </a:rPr>
              <a:t>共同体</a:t>
            </a:r>
          </a:p>
        </p:txBody>
      </p:sp>
      <p:sp>
        <p:nvSpPr>
          <p:cNvPr id="87" name="AutoShape 16"/>
          <p:cNvSpPr>
            <a:spLocks noChangeAspect="1" noChangeArrowheads="1"/>
          </p:cNvSpPr>
          <p:nvPr/>
        </p:nvSpPr>
        <p:spPr bwMode="auto">
          <a:xfrm>
            <a:off x="10668000" y="4513118"/>
            <a:ext cx="1524000" cy="1125682"/>
          </a:xfrm>
          <a:prstGeom prst="flowChartPreparation">
            <a:avLst/>
          </a:prstGeom>
          <a:solidFill>
            <a:srgbClr val="F9EB35"/>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0" anchor="ctr"/>
          <a:lstStyle/>
          <a:p>
            <a:pPr algn="ctr" eaLnBrk="1" hangingPunct="1"/>
            <a:r>
              <a:rPr kumimoji="1" lang="zh-CN" altLang="en-US" b="1" dirty="0">
                <a:latin typeface="Times New Roman" panose="02020603050405020304" pitchFamily="18" charset="0"/>
                <a:ea typeface="微软雅黑" panose="020B0503020204020204" pitchFamily="34" charset="-122"/>
              </a:rPr>
              <a:t>人类</a:t>
            </a:r>
          </a:p>
          <a:p>
            <a:pPr algn="ctr" eaLnBrk="1" hangingPunct="1"/>
            <a:r>
              <a:rPr kumimoji="1" lang="zh-CN" altLang="en-US" b="1" dirty="0">
                <a:latin typeface="Times New Roman" panose="02020603050405020304" pitchFamily="18" charset="0"/>
                <a:ea typeface="微软雅黑" panose="020B0503020204020204" pitchFamily="34" charset="-122"/>
              </a:rPr>
              <a:t>共同体</a:t>
            </a:r>
          </a:p>
        </p:txBody>
      </p:sp>
      <p:sp>
        <p:nvSpPr>
          <p:cNvPr id="17" name="矩形 16"/>
          <p:cNvSpPr>
            <a:spLocks noChangeArrowheads="1"/>
          </p:cNvSpPr>
          <p:nvPr/>
        </p:nvSpPr>
        <p:spPr bwMode="auto">
          <a:xfrm>
            <a:off x="1167611" y="245710"/>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企业文化</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8" name="矩形 27"/>
          <p:cNvSpPr>
            <a:spLocks noChangeArrowheads="1"/>
          </p:cNvSpPr>
          <p:nvPr/>
        </p:nvSpPr>
        <p:spPr bwMode="auto">
          <a:xfrm>
            <a:off x="356799" y="777378"/>
            <a:ext cx="6186784" cy="345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b="1" dirty="0">
                <a:solidFill>
                  <a:srgbClr val="FF0000"/>
                </a:solidFill>
                <a:ea typeface="微软雅黑" panose="020B0503020204020204" pitchFamily="34" charset="-122"/>
                <a:sym typeface="Calibri" panose="020F0502020204030204" pitchFamily="34" charset="0"/>
              </a:rPr>
              <a:t>诠释：完成使命的方式方法</a:t>
            </a:r>
            <a:endParaRPr lang="en-US" altLang="zh-CN" sz="1400" b="1" dirty="0">
              <a:solidFill>
                <a:srgbClr val="FF0000"/>
              </a:solidFill>
              <a:ea typeface="微软雅黑" panose="020B0503020204020204" pitchFamily="34" charset="-122"/>
              <a:sym typeface="Calibri" panose="020F0502020204030204" pitchFamily="34" charset="0"/>
            </a:endParaRPr>
          </a:p>
          <a:p>
            <a:pPr>
              <a:lnSpc>
                <a:spcPct val="130000"/>
              </a:lnSpc>
              <a:buFont typeface="Arial" panose="020B0604020202020204" pitchFamily="34" charset="0"/>
              <a:buNone/>
            </a:pPr>
            <a:endParaRPr lang="en-US" altLang="zh-CN" sz="1400" b="1" dirty="0">
              <a:solidFill>
                <a:srgbClr val="000099"/>
              </a:solidFill>
              <a:ea typeface="微软雅黑" panose="020B0503020204020204" pitchFamily="34" charset="-122"/>
              <a:sym typeface="Calibri" panose="020F0502020204030204" pitchFamily="34" charset="0"/>
            </a:endParaRP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捍卫公司良好形象，维持最高素质的人力；</a:t>
            </a: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 保护专注并建立我们的品牌；</a:t>
            </a: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 以线形扩张，项目延伸，地理性扩张为宗旨；</a:t>
            </a: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用共同投资和战略联盟以及融合联盟等手段来增加新事业的获利能力；</a:t>
            </a: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为所有者和贡献者提供累计财富的机会；</a:t>
            </a: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时时追求最大生产力及综效于所有事业；</a:t>
            </a:r>
          </a:p>
          <a:p>
            <a:pPr>
              <a:lnSpc>
                <a:spcPct val="130000"/>
              </a:lnSpc>
              <a:buFont typeface="Arial" panose="020B0604020202020204" pitchFamily="34" charset="0"/>
              <a:buNone/>
            </a:pPr>
            <a:r>
              <a:rPr lang="zh-CN" altLang="en-US" sz="1400" b="1" dirty="0">
                <a:solidFill>
                  <a:srgbClr val="000099"/>
                </a:solidFill>
                <a:ea typeface="微软雅黑" panose="020B0503020204020204" pitchFamily="34" charset="-122"/>
                <a:sym typeface="Calibri" panose="020F0502020204030204" pitchFamily="34" charset="0"/>
              </a:rPr>
              <a:t>代维及项目产品的目的是更有效的帮助人们利用移动无限信息创造财富；</a:t>
            </a:r>
          </a:p>
          <a:p>
            <a:pPr>
              <a:lnSpc>
                <a:spcPct val="200000"/>
              </a:lnSpc>
            </a:pPr>
            <a:r>
              <a:rPr lang="zh-CN" altLang="en-US" sz="1400" b="1" dirty="0">
                <a:solidFill>
                  <a:srgbClr val="000099"/>
                </a:solidFill>
                <a:ea typeface="微软雅黑" panose="020B0503020204020204" pitchFamily="34" charset="-122"/>
                <a:sym typeface="Calibri" panose="020F0502020204030204" pitchFamily="34" charset="0"/>
              </a:rPr>
              <a:t>实践全面品质管理和定位管理于每一方面、每一天的实际营运，以利他观念和全方位多角度的观点来经营管理。</a:t>
            </a:r>
            <a:endParaRPr lang="zh-CN" altLang="en-US" sz="1400" b="1" dirty="0">
              <a:solidFill>
                <a:srgbClr val="000099"/>
              </a:solidFill>
              <a:ea typeface="微软雅黑" panose="020B0503020204020204" pitchFamily="34" charset="-122"/>
            </a:endParaRPr>
          </a:p>
        </p:txBody>
      </p:sp>
      <p:sp>
        <p:nvSpPr>
          <p:cNvPr id="50" name="WordArt 75"/>
          <p:cNvSpPr>
            <a:spLocks noChangeArrowheads="1" noChangeShapeType="1" noTextEdit="1"/>
          </p:cNvSpPr>
          <p:nvPr/>
        </p:nvSpPr>
        <p:spPr bwMode="auto">
          <a:xfrm>
            <a:off x="8782235" y="3409766"/>
            <a:ext cx="457200" cy="914400"/>
          </a:xfrm>
          <a:prstGeom prst="rect">
            <a:avLst/>
          </a:prstGeom>
        </p:spPr>
        <p:txBody>
          <a:bodyPr wrap="none" fromWordArt="1">
            <a:prstTxWarp prst="textPlain">
              <a:avLst>
                <a:gd name="adj" fmla="val 50000"/>
              </a:avLst>
            </a:prstTxWarp>
          </a:bodyPr>
          <a:lstStyle/>
          <a:p>
            <a:pPr algn="ctr"/>
            <a:endParaRPr lang="zh-CN" altLang="en-US" sz="3600" kern="10" dirty="0">
              <a:ln w="19050">
                <a:solidFill>
                  <a:srgbClr val="99CCFF"/>
                </a:solidFill>
                <a:round/>
                <a:headEnd/>
                <a:tailEnd/>
              </a:ln>
              <a:solidFill>
                <a:srgbClr val="000000"/>
              </a:solidFill>
              <a:effectLst>
                <a:outerShdw dist="35921" dir="2700000" algn="ctr" rotWithShape="0">
                  <a:srgbClr val="990000"/>
                </a:outerShdw>
              </a:effectLst>
              <a:latin typeface="宋体" panose="02010600030101010101" pitchFamily="2" charset="-122"/>
            </a:endParaRPr>
          </a:p>
        </p:txBody>
      </p:sp>
      <p:pic>
        <p:nvPicPr>
          <p:cNvPr id="73" name="Picture 1" descr="QQ图片201504240933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333" y="102227"/>
            <a:ext cx="1058237" cy="60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矩形 87"/>
          <p:cNvSpPr>
            <a:spLocks noChangeArrowheads="1"/>
          </p:cNvSpPr>
          <p:nvPr/>
        </p:nvSpPr>
        <p:spPr bwMode="auto">
          <a:xfrm>
            <a:off x="8085137" y="1836191"/>
            <a:ext cx="2049463"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eaLnBrk="0" hangingPunct="0">
              <a:buFontTx/>
              <a:buNone/>
              <a:defRPr/>
            </a:pPr>
            <a:r>
              <a:rPr lang="zh-CN" altLang="en-US" sz="1100" dirty="0">
                <a:latin typeface="微软雅黑" charset="0"/>
                <a:ea typeface="微软雅黑" charset="0"/>
                <a:cs typeface="+mn-ea"/>
              </a:rPr>
              <a:t>打造蜜蜂文化团队</a:t>
            </a:r>
            <a:endParaRPr lang="zh-CN" altLang="en-US" sz="1100" dirty="0"/>
          </a:p>
        </p:txBody>
      </p:sp>
    </p:spTree>
    <p:extLst>
      <p:ext uri="{BB962C8B-B14F-4D97-AF65-F5344CB8AC3E}">
        <p14:creationId xmlns:p14="http://schemas.microsoft.com/office/powerpoint/2010/main" val="2759846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dissolv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dissolve">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dissolv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dissolv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dissolve">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dissolve">
                                      <p:cBhvr>
                                        <p:cTn id="47" dur="50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dissolve">
                                      <p:cBhvr>
                                        <p:cTn id="52" dur="500"/>
                                        <p:tgtEl>
                                          <p:spTgt spid="8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dissolve">
                                      <p:cBhvr>
                                        <p:cTn id="57" dur="500"/>
                                        <p:tgtEl>
                                          <p:spTgt spid="8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dissolv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dissolve">
                                      <p:cBhvr>
                                        <p:cTn id="67" dur="5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84"/>
                                        </p:tgtEl>
                                        <p:attrNameLst>
                                          <p:attrName>style.visibility</p:attrName>
                                        </p:attrNameLst>
                                      </p:cBhvr>
                                      <p:to>
                                        <p:strVal val="visible"/>
                                      </p:to>
                                    </p:set>
                                    <p:animEffect transition="in" filter="dissolve">
                                      <p:cBhvr>
                                        <p:cTn id="72" dur="500"/>
                                        <p:tgtEl>
                                          <p:spTgt spid="84"/>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dissolve">
                                      <p:cBhvr>
                                        <p:cTn id="77" dur="500"/>
                                        <p:tgtEl>
                                          <p:spTgt spid="8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dissolve">
                                      <p:cBhvr>
                                        <p:cTn id="82" dur="500"/>
                                        <p:tgtEl>
                                          <p:spTgt spid="8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dissolve">
                                      <p:cBhvr>
                                        <p:cTn id="87" dur="500"/>
                                        <p:tgtEl>
                                          <p:spTgt spid="87"/>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1000"/>
                                        <p:tgtEl>
                                          <p:spTgt spid="88"/>
                                        </p:tgtEl>
                                      </p:cBhvr>
                                    </p:animEffect>
                                    <p:anim calcmode="lin" valueType="num">
                                      <p:cBhvr>
                                        <p:cTn id="91" dur="1000" fill="hold"/>
                                        <p:tgtEl>
                                          <p:spTgt spid="88"/>
                                        </p:tgtEl>
                                        <p:attrNameLst>
                                          <p:attrName>ppt_x</p:attrName>
                                        </p:attrNameLst>
                                      </p:cBhvr>
                                      <p:tavLst>
                                        <p:tav tm="0">
                                          <p:val>
                                            <p:strVal val="#ppt_x"/>
                                          </p:val>
                                        </p:tav>
                                        <p:tav tm="100000">
                                          <p:val>
                                            <p:strVal val="#ppt_x"/>
                                          </p:val>
                                        </p:tav>
                                      </p:tavLst>
                                    </p:anim>
                                    <p:anim calcmode="lin" valueType="num">
                                      <p:cBhvr>
                                        <p:cTn id="92"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utoUpdateAnimBg="0"/>
      <p:bldP spid="75" grpId="0" animBg="1" autoUpdateAnimBg="0"/>
      <p:bldP spid="76" grpId="0" animBg="1" autoUpdateAnimBg="0"/>
      <p:bldP spid="77" grpId="0" animBg="1" autoUpdateAnimBg="0"/>
      <p:bldP spid="78" grpId="0" animBg="1" autoUpdateAnimBg="0"/>
      <p:bldP spid="79" grpId="0" animBg="1" autoUpdateAnimBg="0"/>
      <p:bldP spid="80" grpId="0" animBg="1" autoUpdateAnimBg="0"/>
      <p:bldP spid="81" grpId="0" animBg="1" autoUpdateAnimBg="0"/>
      <p:bldP spid="82" grpId="0" animBg="1" autoUpdateAnimBg="0"/>
      <p:bldP spid="83" grpId="0" animBg="1" autoUpdateAnimBg="0"/>
      <p:bldP spid="84" grpId="0" animBg="1" autoUpdateAnimBg="0"/>
      <p:bldP spid="85" grpId="0" animBg="1" autoUpdateAnimBg="0"/>
      <p:bldP spid="86" grpId="0" animBg="1" autoUpdateAnimBg="0"/>
      <p:bldP spid="87" grpId="0" animBg="1" autoUpdateAnimBg="0"/>
      <p:bldP spid="17" grpId="0"/>
      <p:bldP spid="28" grpId="0"/>
      <p:bldP spid="8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1906</Words>
  <Application>Microsoft Office PowerPoint</Application>
  <PresentationFormat>宽屏</PresentationFormat>
  <Paragraphs>265</Paragraphs>
  <Slides>24</Slides>
  <Notes>24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HY헤드라인M</vt:lpstr>
      <vt:lpstr>方正细圆简体</vt:lpstr>
      <vt:lpstr>宋体</vt:lpstr>
      <vt:lpstr>微软雅黑</vt:lpstr>
      <vt:lpstr>造字工房力黑（非商用）常规体</vt:lpstr>
      <vt:lpstr>Arial</vt:lpstr>
      <vt:lpstr>Calibri</vt:lpstr>
      <vt:lpstr>Calibri Light</vt:lpstr>
      <vt:lpstr>Segoe UI</vt:lpstr>
      <vt:lpstr>Segoe UI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黄燕</dc:creator>
  <cp:lastModifiedBy>张 云强</cp:lastModifiedBy>
  <cp:revision>85</cp:revision>
  <dcterms:created xsi:type="dcterms:W3CDTF">2017-09-11T05:10:10Z</dcterms:created>
  <dcterms:modified xsi:type="dcterms:W3CDTF">2019-10-28T08:15:09Z</dcterms:modified>
</cp:coreProperties>
</file>